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4"/>
  </p:sldMasterIdLst>
  <p:notesMasterIdLst>
    <p:notesMasterId r:id="rId31"/>
  </p:notesMasterIdLst>
  <p:handoutMasterIdLst>
    <p:handoutMasterId r:id="rId32"/>
  </p:handoutMasterIdLst>
  <p:sldIdLst>
    <p:sldId id="256" r:id="rId5"/>
    <p:sldId id="296" r:id="rId6"/>
    <p:sldId id="311" r:id="rId7"/>
    <p:sldId id="313" r:id="rId8"/>
    <p:sldId id="306" r:id="rId9"/>
    <p:sldId id="257" r:id="rId10"/>
    <p:sldId id="288" r:id="rId11"/>
    <p:sldId id="261" r:id="rId12"/>
    <p:sldId id="262" r:id="rId13"/>
    <p:sldId id="265" r:id="rId14"/>
    <p:sldId id="307" r:id="rId15"/>
    <p:sldId id="260" r:id="rId16"/>
    <p:sldId id="303" r:id="rId17"/>
    <p:sldId id="305" r:id="rId18"/>
    <p:sldId id="258" r:id="rId19"/>
    <p:sldId id="302" r:id="rId20"/>
    <p:sldId id="281" r:id="rId21"/>
    <p:sldId id="298" r:id="rId22"/>
    <p:sldId id="308" r:id="rId23"/>
    <p:sldId id="300" r:id="rId24"/>
    <p:sldId id="301" r:id="rId25"/>
    <p:sldId id="293" r:id="rId26"/>
    <p:sldId id="304" r:id="rId27"/>
    <p:sldId id="292" r:id="rId28"/>
    <p:sldId id="286" r:id="rId29"/>
    <p:sldId id="309"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ferSingleView="1">
    <p:restoredLeft sz="34580" autoAdjust="0"/>
    <p:restoredTop sz="86410" autoAdjust="0"/>
  </p:normalViewPr>
  <p:slideViewPr>
    <p:cSldViewPr snapToGrid="0" showGuides="1">
      <p:cViewPr>
        <p:scale>
          <a:sx n="85" d="100"/>
          <a:sy n="85" d="100"/>
        </p:scale>
        <p:origin x="511" y="38"/>
      </p:cViewPr>
      <p:guideLst>
        <p:guide orient="horz" pos="2160"/>
        <p:guide pos="2880"/>
      </p:guideLst>
    </p:cSldViewPr>
  </p:slideViewPr>
  <p:outlineViewPr>
    <p:cViewPr>
      <p:scale>
        <a:sx n="33" d="100"/>
        <a:sy n="33" d="100"/>
      </p:scale>
      <p:origin x="0" y="-21660"/>
    </p:cViewPr>
  </p:outlineViewPr>
  <p:notesTextViewPr>
    <p:cViewPr>
      <p:scale>
        <a:sx n="1" d="1"/>
        <a:sy n="1" d="1"/>
      </p:scale>
      <p:origin x="0" y="0"/>
    </p:cViewPr>
  </p:notesTextViewPr>
  <p:notesViewPr>
    <p:cSldViewPr snapToGrid="0" showGuides="1">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nb-NO" dirty="0"/>
          </a:p>
        </p:txBody>
      </p:sp>
      <p:sp>
        <p:nvSpPr>
          <p:cNvPr id="3" name="Plassholder for dato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r>
              <a:rPr lang="nb-NO" dirty="0"/>
              <a:t>​</a:t>
            </a:r>
            <a:fld id="{F226D552-2C3E-47C8-B3F2-E4C3937E797F}" type="datetime1">
              <a:rPr lang="nb-NO" smtClean="0"/>
              <a:t>11.05.2025</a:t>
            </a:fld>
            <a:r>
              <a:rPr lang="nb-NO" dirty="0"/>
              <a:t>​</a:t>
            </a:r>
          </a:p>
        </p:txBody>
      </p:sp>
      <p:sp>
        <p:nvSpPr>
          <p:cNvPr id="4" name="Plassholder for bunn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nb-NO" dirty="0"/>
          </a:p>
        </p:txBody>
      </p:sp>
      <p:sp>
        <p:nvSpPr>
          <p:cNvPr id="5" name="Plassholder for lysbilde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nb-NO" smtClean="0"/>
              <a:pPr algn="r" rtl="0"/>
              <a:t>‹#›</a:t>
            </a:fld>
            <a:endParaRPr lang="nb-NO"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nb-NO" noProof="0" dirty="0"/>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l" rtl="0">
              <a:defRPr sz="1200"/>
            </a:lvl1pPr>
          </a:lstStyle>
          <a:p>
            <a:pPr algn="r"/>
            <a:r>
              <a:rPr lang="nb-NO" dirty="0"/>
              <a:t>​</a:t>
            </a:r>
            <a:fld id="{9E5EFD46-D2C9-4E9A-81B1-ADAB6A1BAF71}" type="datetime1">
              <a:rPr lang="nb-NO" smtClean="0"/>
              <a:pPr algn="r"/>
              <a:t>11.05.2025</a:t>
            </a:fld>
            <a:r>
              <a:rPr lang="nb-NO" dirty="0"/>
              <a:t>​</a:t>
            </a:r>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rtl="0"/>
            <a:endParaRPr lang="nb-NO" noProof="0" dirty="0"/>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nb-NO" noProof="0" dirty="0"/>
              <a:t>Klikk for å redigere tekststiler i malen</a:t>
            </a:r>
          </a:p>
          <a:p>
            <a:pPr lvl="1" rtl="0"/>
            <a:r>
              <a:rPr lang="nb-NO" noProof="0" dirty="0"/>
              <a:t>Andre nivå</a:t>
            </a:r>
          </a:p>
          <a:p>
            <a:pPr lvl="2" rtl="0"/>
            <a:r>
              <a:rPr lang="nb-NO" noProof="0" dirty="0"/>
              <a:t>Tredje nivå</a:t>
            </a:r>
          </a:p>
          <a:p>
            <a:pPr lvl="3" rtl="0"/>
            <a:r>
              <a:rPr lang="nb-NO" noProof="0" dirty="0"/>
              <a:t>Fjerde nivå</a:t>
            </a:r>
          </a:p>
          <a:p>
            <a:pPr lvl="4" rtl="0"/>
            <a:r>
              <a:rPr lang="nb-NO" noProof="0" dirty="0"/>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nb-NO" noProof="0" dirty="0"/>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vl1pPr>
          </a:lstStyle>
          <a:p>
            <a:fld id="{0A3C37BE-C303-496D-B5CD-85F2937540FC}" type="slidenum">
              <a:rPr lang="nb-NO" smtClean="0"/>
              <a:pPr/>
              <a:t>‹#›</a:t>
            </a:fld>
            <a:endParaRPr lang="nb-NO"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a:t>
            </a:fld>
            <a:endParaRPr lang="nb-NO" dirty="0"/>
          </a:p>
        </p:txBody>
      </p:sp>
    </p:spTree>
    <p:extLst>
      <p:ext uri="{BB962C8B-B14F-4D97-AF65-F5344CB8AC3E}">
        <p14:creationId xmlns:p14="http://schemas.microsoft.com/office/powerpoint/2010/main" val="220311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14</a:t>
            </a:fld>
            <a:endParaRPr lang="nb-NO" dirty="0"/>
          </a:p>
        </p:txBody>
      </p:sp>
    </p:spTree>
    <p:extLst>
      <p:ext uri="{BB962C8B-B14F-4D97-AF65-F5344CB8AC3E}">
        <p14:creationId xmlns:p14="http://schemas.microsoft.com/office/powerpoint/2010/main" val="93098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a:t>
            </a:r>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16</a:t>
            </a:fld>
            <a:endParaRPr lang="nb-NO" dirty="0"/>
          </a:p>
        </p:txBody>
      </p:sp>
    </p:spTree>
    <p:extLst>
      <p:ext uri="{BB962C8B-B14F-4D97-AF65-F5344CB8AC3E}">
        <p14:creationId xmlns:p14="http://schemas.microsoft.com/office/powerpoint/2010/main" val="271915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17</a:t>
            </a:fld>
            <a:endParaRPr lang="nb-NO" dirty="0"/>
          </a:p>
        </p:txBody>
      </p:sp>
    </p:spTree>
    <p:extLst>
      <p:ext uri="{BB962C8B-B14F-4D97-AF65-F5344CB8AC3E}">
        <p14:creationId xmlns:p14="http://schemas.microsoft.com/office/powerpoint/2010/main" val="48600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22</a:t>
            </a:fld>
            <a:endParaRPr lang="nb-NO" dirty="0"/>
          </a:p>
        </p:txBody>
      </p:sp>
    </p:spTree>
    <p:extLst>
      <p:ext uri="{BB962C8B-B14F-4D97-AF65-F5344CB8AC3E}">
        <p14:creationId xmlns:p14="http://schemas.microsoft.com/office/powerpoint/2010/main" val="2426528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23</a:t>
            </a:fld>
            <a:endParaRPr lang="nb-NO" dirty="0"/>
          </a:p>
        </p:txBody>
      </p:sp>
    </p:spTree>
    <p:extLst>
      <p:ext uri="{BB962C8B-B14F-4D97-AF65-F5344CB8AC3E}">
        <p14:creationId xmlns:p14="http://schemas.microsoft.com/office/powerpoint/2010/main" val="42535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24</a:t>
            </a:fld>
            <a:endParaRPr lang="nb-NO" dirty="0"/>
          </a:p>
        </p:txBody>
      </p:sp>
    </p:spTree>
    <p:extLst>
      <p:ext uri="{BB962C8B-B14F-4D97-AF65-F5344CB8AC3E}">
        <p14:creationId xmlns:p14="http://schemas.microsoft.com/office/powerpoint/2010/main" val="76196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25</a:t>
            </a:fld>
            <a:endParaRPr lang="nb-NO" dirty="0"/>
          </a:p>
        </p:txBody>
      </p:sp>
    </p:spTree>
    <p:extLst>
      <p:ext uri="{BB962C8B-B14F-4D97-AF65-F5344CB8AC3E}">
        <p14:creationId xmlns:p14="http://schemas.microsoft.com/office/powerpoint/2010/main" val="117728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26</a:t>
            </a:fld>
            <a:endParaRPr lang="nb-NO" dirty="0"/>
          </a:p>
        </p:txBody>
      </p:sp>
    </p:spTree>
    <p:extLst>
      <p:ext uri="{BB962C8B-B14F-4D97-AF65-F5344CB8AC3E}">
        <p14:creationId xmlns:p14="http://schemas.microsoft.com/office/powerpoint/2010/main" val="419010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37BE-C303-496D-B5CD-85F2937540FC}" type="slidenum">
              <a:rPr kumimoji="0" lang="nb-NO"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64756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5</a:t>
            </a:fld>
            <a:endParaRPr lang="nb-NO" dirty="0"/>
          </a:p>
        </p:txBody>
      </p:sp>
    </p:spTree>
    <p:extLst>
      <p:ext uri="{BB962C8B-B14F-4D97-AF65-F5344CB8AC3E}">
        <p14:creationId xmlns:p14="http://schemas.microsoft.com/office/powerpoint/2010/main" val="4065754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7</a:t>
            </a:fld>
            <a:endParaRPr lang="nb-NO" dirty="0"/>
          </a:p>
        </p:txBody>
      </p:sp>
    </p:spTree>
    <p:extLst>
      <p:ext uri="{BB962C8B-B14F-4D97-AF65-F5344CB8AC3E}">
        <p14:creationId xmlns:p14="http://schemas.microsoft.com/office/powerpoint/2010/main" val="17336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8</a:t>
            </a:fld>
            <a:endParaRPr lang="nb-NO" dirty="0"/>
          </a:p>
        </p:txBody>
      </p:sp>
    </p:spTree>
    <p:extLst>
      <p:ext uri="{BB962C8B-B14F-4D97-AF65-F5344CB8AC3E}">
        <p14:creationId xmlns:p14="http://schemas.microsoft.com/office/powerpoint/2010/main" val="34394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66813" y="1241425"/>
            <a:ext cx="4464050" cy="3349625"/>
          </a:xfrm>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9</a:t>
            </a:fld>
            <a:endParaRPr lang="nb-NO" dirty="0"/>
          </a:p>
        </p:txBody>
      </p:sp>
    </p:spTree>
    <p:extLst>
      <p:ext uri="{BB962C8B-B14F-4D97-AF65-F5344CB8AC3E}">
        <p14:creationId xmlns:p14="http://schemas.microsoft.com/office/powerpoint/2010/main" val="418111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10</a:t>
            </a:fld>
            <a:endParaRPr lang="nb-NO" dirty="0"/>
          </a:p>
        </p:txBody>
      </p:sp>
    </p:spTree>
    <p:extLst>
      <p:ext uri="{BB962C8B-B14F-4D97-AF65-F5344CB8AC3E}">
        <p14:creationId xmlns:p14="http://schemas.microsoft.com/office/powerpoint/2010/main" val="384892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12</a:t>
            </a:fld>
            <a:endParaRPr lang="nb-NO" dirty="0"/>
          </a:p>
        </p:txBody>
      </p:sp>
    </p:spTree>
    <p:extLst>
      <p:ext uri="{BB962C8B-B14F-4D97-AF65-F5344CB8AC3E}">
        <p14:creationId xmlns:p14="http://schemas.microsoft.com/office/powerpoint/2010/main" val="108847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5"/>
          </p:nvPr>
        </p:nvSpPr>
        <p:spPr/>
        <p:txBody>
          <a:bodyPr/>
          <a:lstStyle/>
          <a:p>
            <a:fld id="{0A3C37BE-C303-496D-B5CD-85F2937540FC}" type="slidenum">
              <a:rPr lang="nb-NO" smtClean="0"/>
              <a:pPr/>
              <a:t>13</a:t>
            </a:fld>
            <a:endParaRPr lang="nb-NO" dirty="0"/>
          </a:p>
        </p:txBody>
      </p:sp>
    </p:spTree>
    <p:extLst>
      <p:ext uri="{BB962C8B-B14F-4D97-AF65-F5344CB8AC3E}">
        <p14:creationId xmlns:p14="http://schemas.microsoft.com/office/powerpoint/2010/main" val="3515747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nb-NO"/>
              <a:t>Klikk for å redigere tittelstil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7C0B456-8299-4BDB-AEC7-9496E9627FC7}" type="datetime1">
              <a:rPr lang="nb-NO" smtClean="0"/>
              <a:pPr/>
              <a:t>11.05.2025</a:t>
            </a:fld>
            <a:endParaRPr lang="nb-NO" dirty="0"/>
          </a:p>
        </p:txBody>
      </p:sp>
      <p:sp>
        <p:nvSpPr>
          <p:cNvPr id="5" name="Footer Placeholder 4"/>
          <p:cNvSpPr>
            <a:spLocks noGrp="1"/>
          </p:cNvSpPr>
          <p:nvPr>
            <p:ph type="ftr" sz="quarter" idx="11"/>
          </p:nvPr>
        </p:nvSpPr>
        <p:spPr>
          <a:xfrm>
            <a:off x="1921934" y="5054602"/>
            <a:ext cx="4064860" cy="279400"/>
          </a:xfrm>
        </p:spPr>
        <p:txBody>
          <a:bodyPr/>
          <a:lstStyle/>
          <a:p>
            <a:pPr rtl="0"/>
            <a:endParaRPr lang="nb-NO" noProof="0" dirty="0"/>
          </a:p>
        </p:txBody>
      </p:sp>
      <p:sp>
        <p:nvSpPr>
          <p:cNvPr id="6" name="Slide Number Placeholder 5"/>
          <p:cNvSpPr>
            <a:spLocks noGrp="1"/>
          </p:cNvSpPr>
          <p:nvPr>
            <p:ph type="sldNum" sz="quarter" idx="12"/>
          </p:nvPr>
        </p:nvSpPr>
        <p:spPr>
          <a:xfrm>
            <a:off x="6817317" y="5054602"/>
            <a:ext cx="413483" cy="279400"/>
          </a:xfrm>
        </p:spPr>
        <p:txBody>
          <a:bodyPr/>
          <a:lstStyle/>
          <a:p>
            <a:pPr rtl="0"/>
            <a:fld id="{0FF54DE5-C571-48E8-A5BC-B369434E2F44}" type="slidenum">
              <a:rPr lang="nb-NO" noProof="0" smtClean="0"/>
              <a:t>‹#›</a:t>
            </a:fld>
            <a:endParaRPr lang="nb-NO" noProof="0"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916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6" name="Footer Placeholder 5"/>
          <p:cNvSpPr>
            <a:spLocks noGrp="1"/>
          </p:cNvSpPr>
          <p:nvPr>
            <p:ph type="ftr" sz="quarter" idx="11"/>
          </p:nvPr>
        </p:nvSpPr>
        <p:spPr/>
        <p:txBody>
          <a:bodyPr/>
          <a:lstStyle/>
          <a:p>
            <a:pPr rtl="0"/>
            <a:endParaRPr lang="nb-NO" noProof="0" dirty="0"/>
          </a:p>
        </p:txBody>
      </p:sp>
      <p:sp>
        <p:nvSpPr>
          <p:cNvPr id="7" name="Slide Number Placeholder 6"/>
          <p:cNvSpPr>
            <a:spLocks noGrp="1"/>
          </p:cNvSpPr>
          <p:nvPr>
            <p:ph type="sldNum" sz="quarter" idx="12"/>
          </p:nvPr>
        </p:nvSpPr>
        <p:spPr/>
        <p:txBody>
          <a:body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401101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27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727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270828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nb-NO"/>
              <a:t>Klikk for å redigere tittelstil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36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nb-NO"/>
              <a:t>Klikk for å redigere tittelstil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54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3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r>
              <a:rPr lang="nb-NO"/>
              <a:t>​</a:t>
            </a:r>
            <a:fld id="{E993C17E-DA0B-4B64-A265-FBD5BA62EF5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pPr rtl="0"/>
            <a:fld id="{0FF54DE5-C571-48E8-A5BC-B369434E2F44}" type="slidenum">
              <a:rPr lang="nb-NO" noProof="0" smtClean="0"/>
              <a:t>‹#›</a:t>
            </a:fld>
            <a:endParaRPr lang="nb-NO" noProof="0"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22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tellysbilde med bilde">
    <p:spTree>
      <p:nvGrpSpPr>
        <p:cNvPr id="1" name=""/>
        <p:cNvGrpSpPr/>
        <p:nvPr/>
      </p:nvGrpSpPr>
      <p:grpSpPr>
        <a:xfrm>
          <a:off x="0" y="0"/>
          <a:ext cx="0" cy="0"/>
          <a:chOff x="0" y="0"/>
          <a:chExt cx="0" cy="0"/>
        </a:xfrm>
      </p:grpSpPr>
      <p:sp>
        <p:nvSpPr>
          <p:cNvPr id="2" name="Tittel 1"/>
          <p:cNvSpPr>
            <a:spLocks noGrp="1"/>
          </p:cNvSpPr>
          <p:nvPr>
            <p:ph type="ctrTitle"/>
          </p:nvPr>
        </p:nvSpPr>
        <p:spPr>
          <a:xfrm>
            <a:off x="828675" y="2292097"/>
            <a:ext cx="4300538" cy="2219691"/>
          </a:xfrm>
        </p:spPr>
        <p:txBody>
          <a:bodyPr rtlCol="0" anchor="ctr">
            <a:normAutofit/>
          </a:bodyPr>
          <a:lstStyle>
            <a:lvl1pPr algn="l" rtl="0">
              <a:defRPr sz="3300" cap="all" baseline="0"/>
            </a:lvl1pPr>
          </a:lstStyle>
          <a:p>
            <a:pPr rtl="0"/>
            <a:r>
              <a:rPr lang="nb-NO" noProof="0"/>
              <a:t>Klikk for å redigere tittelstil</a:t>
            </a:r>
            <a:endParaRPr lang="nb-NO" noProof="0" dirty="0"/>
          </a:p>
        </p:txBody>
      </p:sp>
      <p:sp>
        <p:nvSpPr>
          <p:cNvPr id="3" name="Undertittel 2"/>
          <p:cNvSpPr>
            <a:spLocks noGrp="1"/>
          </p:cNvSpPr>
          <p:nvPr>
            <p:ph type="subTitle" idx="1"/>
          </p:nvPr>
        </p:nvSpPr>
        <p:spPr>
          <a:xfrm>
            <a:off x="828675" y="4511787"/>
            <a:ext cx="4300538" cy="955565"/>
          </a:xfrm>
        </p:spPr>
        <p:txBody>
          <a:bodyPr rtlCol="0">
            <a:normAutofit/>
          </a:bodyPr>
          <a:lstStyle>
            <a:lvl1pPr marL="0" indent="0" algn="l" rtl="0">
              <a:spcBef>
                <a:spcPts val="0"/>
              </a:spcBef>
              <a:buNone/>
              <a:defRPr sz="1350"/>
            </a:lvl1pPr>
            <a:lvl2pPr marL="342900" indent="0" algn="ctr" rtl="0">
              <a:buNone/>
              <a:defRPr sz="1500"/>
            </a:lvl2pPr>
            <a:lvl3pPr marL="685800" indent="0" algn="ctr" rtl="0">
              <a:buNone/>
              <a:defRPr sz="1350"/>
            </a:lvl3pPr>
            <a:lvl4pPr marL="1028700" indent="0" algn="ctr" rtl="0">
              <a:buNone/>
              <a:defRPr sz="1200"/>
            </a:lvl4pPr>
            <a:lvl5pPr marL="1371600" indent="0" algn="ctr" rtl="0">
              <a:buNone/>
              <a:defRPr sz="1200"/>
            </a:lvl5pPr>
            <a:lvl6pPr marL="1714500" indent="0" algn="ctr" rtl="0">
              <a:buNone/>
              <a:defRPr sz="1200"/>
            </a:lvl6pPr>
            <a:lvl7pPr marL="2057400" indent="0" algn="ctr" rtl="0">
              <a:buNone/>
              <a:defRPr sz="1200"/>
            </a:lvl7pPr>
            <a:lvl8pPr marL="2400300" indent="0" algn="ctr" rtl="0">
              <a:buNone/>
              <a:defRPr sz="1200"/>
            </a:lvl8pPr>
            <a:lvl9pPr marL="2743200" indent="0" algn="ctr" rtl="0">
              <a:buNone/>
              <a:defRPr sz="1200"/>
            </a:lvl9pPr>
          </a:lstStyle>
          <a:p>
            <a:pPr rtl="0"/>
            <a:r>
              <a:rPr lang="nb-NO" noProof="0"/>
              <a:t>Klikk for å redigere undertittelstil i malen</a:t>
            </a:r>
            <a:endParaRPr lang="nb-NO" noProof="0" dirty="0"/>
          </a:p>
        </p:txBody>
      </p:sp>
      <p:sp>
        <p:nvSpPr>
          <p:cNvPr id="11" name="Plassholder for bilde 10"/>
          <p:cNvSpPr>
            <a:spLocks noGrp="1"/>
          </p:cNvSpPr>
          <p:nvPr>
            <p:ph type="pic" sz="quarter" idx="13"/>
          </p:nvPr>
        </p:nvSpPr>
        <p:spPr>
          <a:xfrm>
            <a:off x="5235799" y="1310656"/>
            <a:ext cx="3908203" cy="4208604"/>
          </a:xfrm>
          <a:solidFill>
            <a:schemeClr val="tx1">
              <a:lumMod val="20000"/>
              <a:lumOff val="80000"/>
            </a:schemeClr>
          </a:solidFill>
        </p:spPr>
        <p:txBody>
          <a:bodyPr tIns="1005840" rtlCol="0"/>
          <a:lstStyle>
            <a:lvl1pPr marL="0" indent="0" algn="ctr" rtl="0">
              <a:buNone/>
              <a:defRPr/>
            </a:lvl1pPr>
          </a:lstStyle>
          <a:p>
            <a:pPr rtl="0"/>
            <a:r>
              <a:rPr lang="nb-NO" noProof="0"/>
              <a:t>Klikk på ikonet for å legge til et bilde</a:t>
            </a:r>
            <a:endParaRPr lang="nb-NO" noProof="0" dirty="0"/>
          </a:p>
        </p:txBody>
      </p:sp>
    </p:spTree>
    <p:extLst>
      <p:ext uri="{BB962C8B-B14F-4D97-AF65-F5344CB8AC3E}">
        <p14:creationId xmlns:p14="http://schemas.microsoft.com/office/powerpoint/2010/main" val="1356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r>
              <a:rPr lang="nb-NO"/>
              <a:t>​</a:t>
            </a:r>
            <a:fld id="{023AF9C7-5186-44B1-8696-4FBF77253A48}"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pPr rtl="0"/>
            <a:fld id="{0FF54DE5-C571-48E8-A5BC-B369434E2F44}" type="slidenum">
              <a:rPr lang="nb-NO" noProof="0" smtClean="0"/>
              <a:t>‹#›</a:t>
            </a:fld>
            <a:endParaRPr lang="nb-NO" noProof="0" dirty="0"/>
          </a:p>
        </p:txBody>
      </p:sp>
    </p:spTree>
    <p:extLst>
      <p:ext uri="{BB962C8B-B14F-4D97-AF65-F5344CB8AC3E}">
        <p14:creationId xmlns:p14="http://schemas.microsoft.com/office/powerpoint/2010/main" val="241899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11"/>
          </p:nvPr>
        </p:nvSpPr>
        <p:spPr/>
        <p:txBody>
          <a:bodyPr/>
          <a:lstStyle/>
          <a:p>
            <a:pPr rtl="0"/>
            <a:endParaRPr lang="nb-NO" noProof="0" dirty="0"/>
          </a:p>
        </p:txBody>
      </p:sp>
      <p:sp>
        <p:nvSpPr>
          <p:cNvPr id="6" name="Slide Number Placeholder 5"/>
          <p:cNvSpPr>
            <a:spLocks noGrp="1"/>
          </p:cNvSpPr>
          <p:nvPr>
            <p:ph type="sldNum" sz="quarter" idx="12"/>
          </p:nvPr>
        </p:nvSpPr>
        <p:spPr/>
        <p:txBody>
          <a:bodyPr/>
          <a:lstStyle/>
          <a:p>
            <a:fld id="{0FF54DE5-C571-48E8-A5BC-B369434E2F44}" type="slidenum">
              <a:rPr lang="nb-NO" smtClean="0"/>
              <a:pPr/>
              <a:t>‹#›</a:t>
            </a:fld>
            <a:endParaRPr lang="nb-NO"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8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6" name="Footer Placeholder 5"/>
          <p:cNvSpPr>
            <a:spLocks noGrp="1"/>
          </p:cNvSpPr>
          <p:nvPr>
            <p:ph type="ftr" sz="quarter" idx="11"/>
          </p:nvPr>
        </p:nvSpPr>
        <p:spPr/>
        <p:txBody>
          <a:bodyPr/>
          <a:lstStyle/>
          <a:p>
            <a:pPr rtl="0"/>
            <a:endParaRPr lang="nb-NO" noProof="0" dirty="0"/>
          </a:p>
        </p:txBody>
      </p:sp>
      <p:sp>
        <p:nvSpPr>
          <p:cNvPr id="7" name="Slide Number Placeholder 6"/>
          <p:cNvSpPr>
            <a:spLocks noGrp="1"/>
          </p:cNvSpPr>
          <p:nvPr>
            <p:ph type="sldNum" sz="quarter" idx="12"/>
          </p:nvPr>
        </p:nvSpPr>
        <p:spPr/>
        <p:txBody>
          <a:body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296007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r>
              <a:rPr lang="nb-NO"/>
              <a:t>​</a:t>
            </a:r>
            <a:fld id="{3549677E-3F2E-4063-934F-75420123D696}" type="datetime1">
              <a:rPr lang="nb-NO" smtClean="0"/>
              <a:pPr/>
              <a:t>11.05.2025</a:t>
            </a:fld>
            <a:r>
              <a:rPr lang="nb-NO"/>
              <a:t>​</a:t>
            </a:r>
            <a:endParaRPr lang="nb-NO" dirty="0"/>
          </a:p>
        </p:txBody>
      </p:sp>
      <p:sp>
        <p:nvSpPr>
          <p:cNvPr id="8" name="Footer Placeholder 7"/>
          <p:cNvSpPr>
            <a:spLocks noGrp="1"/>
          </p:cNvSpPr>
          <p:nvPr>
            <p:ph type="ftr" sz="quarter" idx="11"/>
          </p:nvPr>
        </p:nvSpPr>
        <p:spPr/>
        <p:txBody>
          <a:bodyPr/>
          <a:lstStyle/>
          <a:p>
            <a:pPr rtl="0"/>
            <a:endParaRPr lang="nb-NO" noProof="0" dirty="0"/>
          </a:p>
        </p:txBody>
      </p:sp>
      <p:sp>
        <p:nvSpPr>
          <p:cNvPr id="9" name="Slide Number Placeholder 8"/>
          <p:cNvSpPr>
            <a:spLocks noGrp="1"/>
          </p:cNvSpPr>
          <p:nvPr>
            <p:ph type="sldNum" sz="quarter" idx="12"/>
          </p:nvPr>
        </p:nvSpPr>
        <p:spPr/>
        <p:txBody>
          <a:bodyPr/>
          <a:lstStyle/>
          <a:p>
            <a:pPr rtl="0"/>
            <a:fld id="{0FF54DE5-C571-48E8-A5BC-B369434E2F44}" type="slidenum">
              <a:rPr lang="nb-NO" noProof="0" smtClean="0"/>
              <a:t>‹#›</a:t>
            </a:fld>
            <a:endParaRPr lang="nb-NO" noProof="0"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09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r>
              <a:rPr lang="nb-NO"/>
              <a:t>​</a:t>
            </a:r>
            <a:fld id="{CA8642BF-B410-4F8B-937A-7CE5C3151412}" type="datetime1">
              <a:rPr lang="nb-NO" smtClean="0"/>
              <a:pPr/>
              <a:t>11.05.2025</a:t>
            </a:fld>
            <a:r>
              <a:rPr lang="nb-NO"/>
              <a:t>​</a:t>
            </a:r>
            <a:endParaRPr lang="nb-NO" dirty="0"/>
          </a:p>
        </p:txBody>
      </p:sp>
      <p:sp>
        <p:nvSpPr>
          <p:cNvPr id="4" name="Footer Placeholder 3"/>
          <p:cNvSpPr>
            <a:spLocks noGrp="1"/>
          </p:cNvSpPr>
          <p:nvPr>
            <p:ph type="ftr" sz="quarter" idx="11"/>
          </p:nvPr>
        </p:nvSpPr>
        <p:spPr/>
        <p:txBody>
          <a:bodyPr/>
          <a:lstStyle/>
          <a:p>
            <a:pPr rtl="0"/>
            <a:endParaRPr lang="nb-NO" noProof="0" dirty="0"/>
          </a:p>
        </p:txBody>
      </p:sp>
      <p:sp>
        <p:nvSpPr>
          <p:cNvPr id="5" name="Slide Number Placeholder 4"/>
          <p:cNvSpPr>
            <a:spLocks noGrp="1"/>
          </p:cNvSpPr>
          <p:nvPr>
            <p:ph type="sldNum" sz="quarter" idx="12"/>
          </p:nvPr>
        </p:nvSpPr>
        <p:spPr/>
        <p:txBody>
          <a:bodyPr/>
          <a:lstStyle/>
          <a:p>
            <a:pPr rtl="0"/>
            <a:fld id="{0FF54DE5-C571-48E8-A5BC-B369434E2F44}" type="slidenum">
              <a:rPr lang="nb-NO" noProof="0" smtClean="0"/>
              <a:t>‹#›</a:t>
            </a:fld>
            <a:endParaRPr lang="nb-NO" noProof="0"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416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3" name="Footer Placeholder 2"/>
          <p:cNvSpPr>
            <a:spLocks noGrp="1"/>
          </p:cNvSpPr>
          <p:nvPr>
            <p:ph type="ftr" sz="quarter" idx="11"/>
          </p:nvPr>
        </p:nvSpPr>
        <p:spPr/>
        <p:txBody>
          <a:bodyPr/>
          <a:lstStyle/>
          <a:p>
            <a:pPr rtl="0"/>
            <a:endParaRPr lang="nb-NO" noProof="0" dirty="0"/>
          </a:p>
        </p:txBody>
      </p:sp>
      <p:sp>
        <p:nvSpPr>
          <p:cNvPr id="4" name="Slide Number Placeholder 3"/>
          <p:cNvSpPr>
            <a:spLocks noGrp="1"/>
          </p:cNvSpPr>
          <p:nvPr>
            <p:ph type="sldNum" sz="quarter" idx="12"/>
          </p:nvPr>
        </p:nvSpPr>
        <p:spPr/>
        <p:txBody>
          <a:body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153329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nb-NO"/>
              <a:t>Klikk for å redigere tittelstil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6" name="Footer Placeholder 5"/>
          <p:cNvSpPr>
            <a:spLocks noGrp="1"/>
          </p:cNvSpPr>
          <p:nvPr>
            <p:ph type="ftr" sz="quarter" idx="11"/>
          </p:nvPr>
        </p:nvSpPr>
        <p:spPr/>
        <p:txBody>
          <a:bodyPr/>
          <a:lstStyle/>
          <a:p>
            <a:pPr rtl="0"/>
            <a:endParaRPr lang="nb-NO" noProof="0" dirty="0"/>
          </a:p>
        </p:txBody>
      </p:sp>
      <p:sp>
        <p:nvSpPr>
          <p:cNvPr id="7" name="Slide Number Placeholder 6"/>
          <p:cNvSpPr>
            <a:spLocks noGrp="1"/>
          </p:cNvSpPr>
          <p:nvPr>
            <p:ph type="sldNum" sz="quarter" idx="12"/>
          </p:nvPr>
        </p:nvSpPr>
        <p:spPr/>
        <p:txBody>
          <a:bodyPr/>
          <a:lstStyle/>
          <a:p>
            <a:fld id="{0FF54DE5-C571-48E8-A5BC-B369434E2F44}" type="slidenum">
              <a:rPr lang="nb-NO" smtClean="0"/>
              <a:pPr/>
              <a:t>‹#›</a:t>
            </a:fld>
            <a:endParaRPr lang="nb-NO"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56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nb-NO"/>
              <a:t>Klikk for å redigere tittelstil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r>
              <a:rPr lang="nb-NO"/>
              <a:t>​</a:t>
            </a:r>
            <a:fld id="{BF134CD8-AB7F-4BF3-A538-0E624F007DAF}" type="datetime1">
              <a:rPr lang="nb-NO" smtClean="0"/>
              <a:pPr/>
              <a:t>11.05.2025</a:t>
            </a:fld>
            <a:r>
              <a:rPr lang="nb-NO"/>
              <a:t>​</a:t>
            </a:r>
            <a:endParaRPr lang="nb-NO" dirty="0"/>
          </a:p>
        </p:txBody>
      </p:sp>
      <p:sp>
        <p:nvSpPr>
          <p:cNvPr id="6" name="Footer Placeholder 5"/>
          <p:cNvSpPr>
            <a:spLocks noGrp="1"/>
          </p:cNvSpPr>
          <p:nvPr>
            <p:ph type="ftr" sz="quarter" idx="11"/>
          </p:nvPr>
        </p:nvSpPr>
        <p:spPr/>
        <p:txBody>
          <a:bodyPr/>
          <a:lstStyle/>
          <a:p>
            <a:pPr rtl="0"/>
            <a:endParaRPr lang="nb-NO" noProof="0" dirty="0"/>
          </a:p>
        </p:txBody>
      </p:sp>
      <p:sp>
        <p:nvSpPr>
          <p:cNvPr id="7" name="Slide Number Placeholder 6"/>
          <p:cNvSpPr>
            <a:spLocks noGrp="1"/>
          </p:cNvSpPr>
          <p:nvPr>
            <p:ph type="sldNum" sz="quarter" idx="12"/>
          </p:nvPr>
        </p:nvSpPr>
        <p:spPr/>
        <p:txBody>
          <a:body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32383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nb-NO"/>
              <a:t>​</a:t>
            </a:r>
            <a:fld id="{BF134CD8-AB7F-4BF3-A538-0E624F007DAF}" type="datetime1">
              <a:rPr lang="nb-NO" smtClean="0"/>
              <a:pPr/>
              <a:t>11.05.2025</a:t>
            </a:fld>
            <a:r>
              <a:rPr lang="nb-NO"/>
              <a:t>​</a:t>
            </a:r>
            <a:endParaRPr lang="nb-NO"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nb-NO" noProof="0"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F54DE5-C571-48E8-A5BC-B369434E2F44}" type="slidenum">
              <a:rPr lang="nb-NO" smtClean="0"/>
              <a:pPr/>
              <a:t>‹#›</a:t>
            </a:fld>
            <a:endParaRPr lang="nb-NO" dirty="0"/>
          </a:p>
        </p:txBody>
      </p:sp>
    </p:spTree>
    <p:extLst>
      <p:ext uri="{BB962C8B-B14F-4D97-AF65-F5344CB8AC3E}">
        <p14:creationId xmlns:p14="http://schemas.microsoft.com/office/powerpoint/2010/main" val="124326810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6" name="Tittel 5"/>
          <p:cNvSpPr>
            <a:spLocks noGrp="1"/>
          </p:cNvSpPr>
          <p:nvPr>
            <p:ph type="ctrTitle"/>
          </p:nvPr>
        </p:nvSpPr>
        <p:spPr>
          <a:xfrm>
            <a:off x="4915327" y="1041401"/>
            <a:ext cx="3403895" cy="2345264"/>
          </a:xfrm>
        </p:spPr>
        <p:txBody>
          <a:bodyPr vert="horz" lIns="91440" tIns="45720" rIns="91440" bIns="45720" rtlCol="0" anchor="b">
            <a:normAutofit/>
          </a:bodyPr>
          <a:lstStyle/>
          <a:p>
            <a:pPr algn="ctr">
              <a:lnSpc>
                <a:spcPct val="90000"/>
              </a:lnSpc>
            </a:pPr>
            <a:r>
              <a:rPr lang="en-US" sz="2600" cap="none" dirty="0"/>
              <a:t>The university as a place and a context for research: Academic freedom, canons, epistemic authority, and epistemic politics</a:t>
            </a:r>
          </a:p>
        </p:txBody>
      </p:sp>
      <p:sp>
        <p:nvSpPr>
          <p:cNvPr id="7" name="Undertittel 6"/>
          <p:cNvSpPr>
            <a:spLocks noGrp="1"/>
          </p:cNvSpPr>
          <p:nvPr>
            <p:ph type="subTitle" idx="1"/>
          </p:nvPr>
        </p:nvSpPr>
        <p:spPr>
          <a:xfrm>
            <a:off x="4934283" y="3657596"/>
            <a:ext cx="3384939" cy="1933463"/>
          </a:xfrm>
        </p:spPr>
        <p:txBody>
          <a:bodyPr vert="horz" lIns="91440" tIns="45720" rIns="91440" bIns="45720" rtlCol="0" anchor="t">
            <a:normAutofit/>
          </a:bodyPr>
          <a:lstStyle/>
          <a:p>
            <a:pPr algn="ctr">
              <a:spcBef>
                <a:spcPct val="20000"/>
              </a:spcBef>
            </a:pPr>
            <a:r>
              <a:rPr lang="en-US" sz="2100" dirty="0">
                <a:solidFill>
                  <a:schemeClr val="tx1"/>
                </a:solidFill>
              </a:rPr>
              <a:t>Knut H. Sørensen</a:t>
            </a:r>
          </a:p>
          <a:p>
            <a:pPr algn="ctr">
              <a:spcBef>
                <a:spcPct val="20000"/>
              </a:spcBef>
            </a:pPr>
            <a:r>
              <a:rPr lang="en-US" sz="2100" dirty="0">
                <a:solidFill>
                  <a:schemeClr val="tx1"/>
                </a:solidFill>
              </a:rPr>
              <a:t>2025-05-13</a:t>
            </a:r>
          </a:p>
        </p:txBody>
      </p:sp>
      <p:pic>
        <p:nvPicPr>
          <p:cNvPr id="3" name="Plassholder for bilde 2">
            <a:extLst>
              <a:ext uri="{FF2B5EF4-FFF2-40B4-BE49-F238E27FC236}">
                <a16:creationId xmlns:a16="http://schemas.microsoft.com/office/drawing/2014/main" id="{1D0768C4-AA29-46EF-A35C-ED2DA0F97CEF}"/>
              </a:ext>
            </a:extLst>
          </p:cNvPr>
          <p:cNvPicPr>
            <a:picLocks noGrp="1" noChangeAspect="1"/>
          </p:cNvPicPr>
          <p:nvPr>
            <p:ph type="pic" sz="quarter" idx="13"/>
          </p:nvPr>
        </p:nvPicPr>
        <p:blipFill rotWithShape="1">
          <a:blip r:embed="rId4"/>
          <a:srcRect t="10757" r="3" b="12918"/>
          <a:stretch/>
        </p:blipFill>
        <p:spPr>
          <a:xfrm>
            <a:off x="627369" y="916355"/>
            <a:ext cx="3989030" cy="532800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E4AC56-DF73-4B87-8404-5105D7FDB53A}"/>
              </a:ext>
            </a:extLst>
          </p:cNvPr>
          <p:cNvSpPr>
            <a:spLocks noGrp="1"/>
          </p:cNvSpPr>
          <p:nvPr>
            <p:ph type="title"/>
          </p:nvPr>
        </p:nvSpPr>
        <p:spPr/>
        <p:txBody>
          <a:bodyPr>
            <a:normAutofit/>
          </a:bodyPr>
          <a:lstStyle/>
          <a:p>
            <a:r>
              <a:rPr lang="en-GB" sz="2700" dirty="0"/>
              <a:t>Universities as an object</a:t>
            </a:r>
            <a:r>
              <a:rPr lang="en-GB" sz="2700" baseline="0" dirty="0"/>
              <a:t> of policy attention. In </a:t>
            </a:r>
            <a:r>
              <a:rPr lang="en-GB" sz="2700" dirty="0"/>
              <a:t>Norway, a deluge of reforms after 2000</a:t>
            </a:r>
          </a:p>
        </p:txBody>
      </p:sp>
      <p:sp>
        <p:nvSpPr>
          <p:cNvPr id="4" name="Plassholder for innhold 3">
            <a:extLst>
              <a:ext uri="{FF2B5EF4-FFF2-40B4-BE49-F238E27FC236}">
                <a16:creationId xmlns:a16="http://schemas.microsoft.com/office/drawing/2014/main" id="{5F41779E-1C4A-4187-894E-EA0CDF973D18}"/>
              </a:ext>
            </a:extLst>
          </p:cNvPr>
          <p:cNvSpPr>
            <a:spLocks noGrp="1"/>
          </p:cNvSpPr>
          <p:nvPr>
            <p:ph sz="half" idx="1"/>
          </p:nvPr>
        </p:nvSpPr>
        <p:spPr>
          <a:xfrm>
            <a:off x="1176866" y="2487168"/>
            <a:ext cx="3337560" cy="3614694"/>
          </a:xfrm>
        </p:spPr>
        <p:txBody>
          <a:bodyPr>
            <a:normAutofit fontScale="62500" lnSpcReduction="20000"/>
          </a:bodyPr>
          <a:lstStyle/>
          <a:p>
            <a:pPr marL="342900" indent="-342900">
              <a:buFont typeface="+mj-lt"/>
              <a:buAutoNum type="arabicPeriod"/>
            </a:pPr>
            <a:r>
              <a:rPr lang="en-GB" dirty="0"/>
              <a:t>Accounting reform</a:t>
            </a:r>
          </a:p>
          <a:p>
            <a:pPr marL="342900" indent="-342900">
              <a:buFont typeface="+mj-lt"/>
              <a:buAutoNum type="arabicPeriod"/>
            </a:pPr>
            <a:r>
              <a:rPr lang="en-GB" dirty="0"/>
              <a:t>Audit reform </a:t>
            </a:r>
          </a:p>
          <a:p>
            <a:pPr marL="342900" indent="-342900">
              <a:buFont typeface="+mj-lt"/>
              <a:buAutoNum type="arabicPeriod"/>
            </a:pPr>
            <a:r>
              <a:rPr lang="en-GB" dirty="0"/>
              <a:t>Bologna reform</a:t>
            </a:r>
          </a:p>
          <a:p>
            <a:pPr marL="342900" indent="-342900">
              <a:buFont typeface="+mj-lt"/>
              <a:buAutoNum type="arabicPeriod"/>
            </a:pPr>
            <a:r>
              <a:rPr lang="en-GB" dirty="0"/>
              <a:t>Throughput reform</a:t>
            </a:r>
          </a:p>
          <a:p>
            <a:pPr marL="342900" indent="-342900">
              <a:buFont typeface="+mj-lt"/>
              <a:buAutoNum type="arabicPeriod"/>
            </a:pPr>
            <a:r>
              <a:rPr lang="en-GB" dirty="0"/>
              <a:t>PhD expansion reform</a:t>
            </a:r>
          </a:p>
          <a:p>
            <a:pPr marL="342900" indent="-342900">
              <a:buFont typeface="+mj-lt"/>
              <a:buAutoNum type="arabicPeriod"/>
            </a:pPr>
            <a:r>
              <a:rPr lang="en-GB" dirty="0"/>
              <a:t>Excellence pressure</a:t>
            </a:r>
          </a:p>
          <a:p>
            <a:pPr marL="342900" indent="-342900">
              <a:buFont typeface="+mj-lt"/>
              <a:buAutoNum type="arabicPeriod"/>
            </a:pPr>
            <a:r>
              <a:rPr lang="en-GB" dirty="0"/>
              <a:t>Structure reform – mergers &amp; closings</a:t>
            </a:r>
          </a:p>
          <a:p>
            <a:pPr marL="342900" indent="-342900">
              <a:buFont typeface="+mj-lt"/>
              <a:buAutoNum type="arabicPeriod"/>
            </a:pPr>
            <a:r>
              <a:rPr lang="en-GB" dirty="0"/>
              <a:t>Educational quality reform</a:t>
            </a:r>
          </a:p>
          <a:p>
            <a:pPr marL="342900" indent="-342900">
              <a:buFont typeface="+mj-lt"/>
              <a:buAutoNum type="arabicPeriod"/>
            </a:pPr>
            <a:r>
              <a:rPr lang="en-GB" dirty="0"/>
              <a:t>Appointments structure reform</a:t>
            </a:r>
          </a:p>
          <a:p>
            <a:pPr marL="342900" indent="-342900">
              <a:buFont typeface="+mj-lt"/>
              <a:buAutoNum type="arabicPeriod"/>
            </a:pPr>
            <a:r>
              <a:rPr lang="en-GB" dirty="0"/>
              <a:t>Gender balance reform</a:t>
            </a:r>
          </a:p>
          <a:p>
            <a:pPr marL="342900" indent="-342900">
              <a:buFont typeface="+mj-lt"/>
              <a:buAutoNum type="arabicPeriod"/>
            </a:pPr>
            <a:r>
              <a:rPr lang="en-GB" dirty="0"/>
              <a:t>Publication reform – Plan S</a:t>
            </a:r>
          </a:p>
        </p:txBody>
      </p:sp>
      <p:sp>
        <p:nvSpPr>
          <p:cNvPr id="5" name="Plassholder for innhold 4">
            <a:extLst>
              <a:ext uri="{FF2B5EF4-FFF2-40B4-BE49-F238E27FC236}">
                <a16:creationId xmlns:a16="http://schemas.microsoft.com/office/drawing/2014/main" id="{C1C50F9D-60A6-4AA0-B664-12AAC987DF0A}"/>
              </a:ext>
            </a:extLst>
          </p:cNvPr>
          <p:cNvSpPr>
            <a:spLocks noGrp="1"/>
          </p:cNvSpPr>
          <p:nvPr>
            <p:ph sz="half" idx="2"/>
          </p:nvPr>
        </p:nvSpPr>
        <p:spPr>
          <a:xfrm>
            <a:off x="4645152" y="2487168"/>
            <a:ext cx="3337560" cy="3614694"/>
          </a:xfrm>
        </p:spPr>
        <p:txBody>
          <a:bodyPr>
            <a:normAutofit fontScale="62500" lnSpcReduction="20000"/>
          </a:bodyPr>
          <a:lstStyle/>
          <a:p>
            <a:pPr marL="342900" indent="-342900">
              <a:buFont typeface="+mj-lt"/>
              <a:buAutoNum type="arabicPeriod" startAt="10"/>
            </a:pPr>
            <a:r>
              <a:rPr lang="en-GB" dirty="0"/>
              <a:t>Industry contact reform</a:t>
            </a:r>
          </a:p>
          <a:p>
            <a:pPr marL="342900" indent="-342900">
              <a:buFont typeface="+mj-lt"/>
              <a:buAutoNum type="arabicPeriod" startAt="10"/>
            </a:pPr>
            <a:r>
              <a:rPr lang="en-GB" dirty="0"/>
              <a:t>Innovation and commercialisation </a:t>
            </a:r>
          </a:p>
          <a:p>
            <a:pPr marL="342900" indent="-342900">
              <a:buFont typeface="+mj-lt"/>
              <a:buAutoNum type="arabicPeriod" startAt="10"/>
            </a:pPr>
            <a:r>
              <a:rPr lang="en-GB" dirty="0"/>
              <a:t>Internationalisation </a:t>
            </a:r>
          </a:p>
          <a:p>
            <a:pPr marL="342900" indent="-342900">
              <a:buFont typeface="+mj-lt"/>
              <a:buAutoNum type="arabicPeriod" startAt="10"/>
            </a:pPr>
            <a:r>
              <a:rPr lang="en-GB" dirty="0"/>
              <a:t>Digitalisation</a:t>
            </a:r>
          </a:p>
          <a:p>
            <a:pPr marL="342900" indent="-342900">
              <a:buFont typeface="+mj-lt"/>
              <a:buAutoNum type="arabicPeriod" startAt="10"/>
            </a:pPr>
            <a:r>
              <a:rPr lang="en-GB" dirty="0"/>
              <a:t>Open science</a:t>
            </a:r>
          </a:p>
          <a:p>
            <a:pPr marL="342900" indent="-342900">
              <a:buFont typeface="+mj-lt"/>
              <a:buAutoNum type="arabicPeriod" startAt="10"/>
            </a:pPr>
            <a:r>
              <a:rPr lang="en-GB" dirty="0"/>
              <a:t>Bureaucracy cut reform</a:t>
            </a:r>
          </a:p>
          <a:p>
            <a:pPr marL="342900" indent="-342900">
              <a:buFont typeface="+mj-lt"/>
              <a:buAutoNum type="arabicPeriod" startAt="10"/>
            </a:pPr>
            <a:r>
              <a:rPr lang="en-GB" dirty="0"/>
              <a:t>Ongoing: working life adaptations of teaching</a:t>
            </a:r>
          </a:p>
          <a:p>
            <a:pPr marL="342900" indent="-342900">
              <a:buFont typeface="+mj-lt"/>
              <a:buAutoNum type="arabicPeriod" startAt="10"/>
            </a:pPr>
            <a:r>
              <a:rPr lang="en-GB" dirty="0"/>
              <a:t>Competence reform</a:t>
            </a:r>
          </a:p>
          <a:p>
            <a:pPr marL="342900" indent="-342900">
              <a:buFont typeface="+mj-lt"/>
              <a:buAutoNum type="arabicPeriod" startAt="10"/>
            </a:pPr>
            <a:r>
              <a:rPr lang="en-GB" dirty="0"/>
              <a:t>Funding reform</a:t>
            </a:r>
          </a:p>
          <a:p>
            <a:pPr marL="342900" indent="-342900">
              <a:buFont typeface="+mj-lt"/>
              <a:buAutoNum type="arabicPeriod" startAt="10"/>
            </a:pPr>
            <a:r>
              <a:rPr lang="en-GB" dirty="0"/>
              <a:t>Regionalisation</a:t>
            </a:r>
            <a:r>
              <a:rPr lang="en-GB" baseline="0" dirty="0"/>
              <a:t> of higher education</a:t>
            </a:r>
          </a:p>
          <a:p>
            <a:pPr marL="342900" indent="-342900">
              <a:buFont typeface="+mj-lt"/>
              <a:buAutoNum type="arabicPeriod" startAt="10"/>
            </a:pPr>
            <a:r>
              <a:rPr lang="en-GB" baseline="0" dirty="0"/>
              <a:t>Language reform</a:t>
            </a:r>
            <a:endParaRPr lang="en-GB" dirty="0"/>
          </a:p>
        </p:txBody>
      </p:sp>
    </p:spTree>
    <p:extLst>
      <p:ext uri="{BB962C8B-B14F-4D97-AF65-F5344CB8AC3E}">
        <p14:creationId xmlns:p14="http://schemas.microsoft.com/office/powerpoint/2010/main" val="78363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58ED6E6-811D-B7E5-759A-9D0329554726}"/>
              </a:ext>
            </a:extLst>
          </p:cNvPr>
          <p:cNvSpPr>
            <a:spLocks noGrp="1"/>
          </p:cNvSpPr>
          <p:nvPr>
            <p:ph type="title"/>
          </p:nvPr>
        </p:nvSpPr>
        <p:spPr/>
        <p:txBody>
          <a:bodyPr>
            <a:normAutofit fontScale="90000"/>
          </a:bodyPr>
          <a:lstStyle/>
          <a:p>
            <a:r>
              <a:rPr lang="en-US" dirty="0"/>
              <a:t>How</a:t>
            </a:r>
            <a:r>
              <a:rPr lang="en-US" baseline="0" dirty="0"/>
              <a:t> do you experience this situation?</a:t>
            </a:r>
            <a:endParaRPr lang="en-US" dirty="0"/>
          </a:p>
        </p:txBody>
      </p:sp>
      <p:sp>
        <p:nvSpPr>
          <p:cNvPr id="6" name="Plassholder for innhold 5">
            <a:extLst>
              <a:ext uri="{FF2B5EF4-FFF2-40B4-BE49-F238E27FC236}">
                <a16:creationId xmlns:a16="http://schemas.microsoft.com/office/drawing/2014/main" id="{A82A5BB9-2BAF-C681-1880-A09686649AF8}"/>
              </a:ext>
            </a:extLst>
          </p:cNvPr>
          <p:cNvSpPr>
            <a:spLocks noGrp="1"/>
          </p:cNvSpPr>
          <p:nvPr>
            <p:ph idx="1"/>
          </p:nvPr>
        </p:nvSpPr>
        <p:spPr/>
        <p:txBody>
          <a:bodyPr/>
          <a:lstStyle/>
          <a:p>
            <a:r>
              <a:rPr lang="en-US" dirty="0"/>
              <a:t>Or don’t you think much about it?</a:t>
            </a:r>
          </a:p>
        </p:txBody>
      </p:sp>
    </p:spTree>
    <p:extLst>
      <p:ext uri="{BB962C8B-B14F-4D97-AF65-F5344CB8AC3E}">
        <p14:creationId xmlns:p14="http://schemas.microsoft.com/office/powerpoint/2010/main" val="3381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AFC631-879A-4A2E-8E05-EB2146F7B27A}"/>
              </a:ext>
            </a:extLst>
          </p:cNvPr>
          <p:cNvSpPr>
            <a:spLocks noGrp="1"/>
          </p:cNvSpPr>
          <p:nvPr>
            <p:ph type="title"/>
          </p:nvPr>
        </p:nvSpPr>
        <p:spPr/>
        <p:txBody>
          <a:bodyPr>
            <a:normAutofit fontScale="90000"/>
          </a:bodyPr>
          <a:lstStyle/>
          <a:p>
            <a:r>
              <a:rPr lang="en-GB" sz="3600" dirty="0"/>
              <a:t>The reform deluge shape our conditions</a:t>
            </a:r>
            <a:r>
              <a:rPr lang="en-GB" sz="3600" baseline="0" dirty="0"/>
              <a:t> of doing research – our </a:t>
            </a:r>
            <a:r>
              <a:rPr lang="en-GB" sz="3600" dirty="0"/>
              <a:t>epistemic living spaces</a:t>
            </a:r>
          </a:p>
        </p:txBody>
      </p:sp>
      <p:sp>
        <p:nvSpPr>
          <p:cNvPr id="3" name="Plassholder for innhold 2">
            <a:extLst>
              <a:ext uri="{FF2B5EF4-FFF2-40B4-BE49-F238E27FC236}">
                <a16:creationId xmlns:a16="http://schemas.microsoft.com/office/drawing/2014/main" id="{1538FFC8-8B48-48B7-A128-A1DBCA18922D}"/>
              </a:ext>
            </a:extLst>
          </p:cNvPr>
          <p:cNvSpPr>
            <a:spLocks noGrp="1"/>
          </p:cNvSpPr>
          <p:nvPr>
            <p:ph sz="half" idx="1"/>
          </p:nvPr>
        </p:nvSpPr>
        <p:spPr>
          <a:xfrm>
            <a:off x="828675" y="2708030"/>
            <a:ext cx="4532613" cy="3984171"/>
          </a:xfrm>
        </p:spPr>
        <p:txBody>
          <a:bodyPr>
            <a:normAutofit/>
          </a:bodyPr>
          <a:lstStyle/>
          <a:p>
            <a:pPr marL="0" indent="0">
              <a:buNone/>
            </a:pPr>
            <a:r>
              <a:rPr lang="en-US" sz="2300" dirty="0"/>
              <a:t>Epistemic living spaces are “researchers’ individual or collective perceptions and narrative re-constructions of the </a:t>
            </a:r>
            <a:r>
              <a:rPr lang="en-US" sz="2300" i="1" dirty="0"/>
              <a:t>structures, contexts, rationales, actors and values </a:t>
            </a:r>
            <a:r>
              <a:rPr lang="en-US" sz="2300" dirty="0"/>
              <a:t>which mold, guide and delimit their potential actions, both in what they aim to know as well as in how they act in social contexts in science and beyond.” (Ulrike Felt)</a:t>
            </a:r>
            <a:endParaRPr lang="en-GB" sz="2300" dirty="0"/>
          </a:p>
        </p:txBody>
      </p:sp>
      <p:pic>
        <p:nvPicPr>
          <p:cNvPr id="5" name="Plassholder for innhold 4">
            <a:extLst>
              <a:ext uri="{FF2B5EF4-FFF2-40B4-BE49-F238E27FC236}">
                <a16:creationId xmlns:a16="http://schemas.microsoft.com/office/drawing/2014/main" id="{33D3F3BE-B389-4494-BEAA-CAEFBCD54B08}"/>
              </a:ext>
            </a:extLst>
          </p:cNvPr>
          <p:cNvPicPr>
            <a:picLocks noGrp="1" noChangeAspect="1"/>
          </p:cNvPicPr>
          <p:nvPr>
            <p:ph sz="half" idx="2"/>
          </p:nvPr>
        </p:nvPicPr>
        <p:blipFill>
          <a:blip r:embed="rId3"/>
          <a:stretch>
            <a:fillRect/>
          </a:stretch>
        </p:blipFill>
        <p:spPr>
          <a:xfrm>
            <a:off x="5521742" y="2708030"/>
            <a:ext cx="2302873" cy="3024000"/>
          </a:xfrm>
          <a:prstGeom prst="rect">
            <a:avLst/>
          </a:prstGeom>
        </p:spPr>
      </p:pic>
    </p:spTree>
    <p:extLst>
      <p:ext uri="{BB962C8B-B14F-4D97-AF65-F5344CB8AC3E}">
        <p14:creationId xmlns:p14="http://schemas.microsoft.com/office/powerpoint/2010/main" val="16688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F10F263-1FAD-EFF1-5328-5FD1E1A0EF0F}"/>
              </a:ext>
            </a:extLst>
          </p:cNvPr>
          <p:cNvSpPr>
            <a:spLocks noGrp="1"/>
          </p:cNvSpPr>
          <p:nvPr>
            <p:ph type="title"/>
          </p:nvPr>
        </p:nvSpPr>
        <p:spPr/>
        <p:txBody>
          <a:bodyPr/>
          <a:lstStyle/>
          <a:p>
            <a:r>
              <a:rPr lang="en-GB" noProof="0" dirty="0"/>
              <a:t>External vs. internal</a:t>
            </a:r>
            <a:r>
              <a:rPr lang="en-GB" baseline="0" noProof="0" dirty="0"/>
              <a:t> forces</a:t>
            </a:r>
            <a:endParaRPr lang="en-GB" noProof="0" dirty="0"/>
          </a:p>
        </p:txBody>
      </p:sp>
      <p:sp>
        <p:nvSpPr>
          <p:cNvPr id="6" name="Plassholder for innhold 5">
            <a:extLst>
              <a:ext uri="{FF2B5EF4-FFF2-40B4-BE49-F238E27FC236}">
                <a16:creationId xmlns:a16="http://schemas.microsoft.com/office/drawing/2014/main" id="{5BF87875-40B0-6CEC-E178-DF142D9FBE2B}"/>
              </a:ext>
            </a:extLst>
          </p:cNvPr>
          <p:cNvSpPr>
            <a:spLocks noGrp="1"/>
          </p:cNvSpPr>
          <p:nvPr>
            <p:ph idx="1"/>
          </p:nvPr>
        </p:nvSpPr>
        <p:spPr>
          <a:xfrm>
            <a:off x="857250" y="2490135"/>
            <a:ext cx="7323992" cy="3695253"/>
          </a:xfrm>
        </p:spPr>
        <p:txBody>
          <a:bodyPr>
            <a:normAutofit fontScale="92500" lnSpcReduction="20000"/>
          </a:bodyPr>
          <a:lstStyle/>
          <a:p>
            <a:r>
              <a:rPr lang="en-GB" noProof="0" dirty="0"/>
              <a:t>Clearly, policies, funding regimes, and bureaucratic rules circumscribe our research practices significantly.</a:t>
            </a:r>
          </a:p>
          <a:p>
            <a:r>
              <a:rPr lang="en-GB" noProof="0" dirty="0"/>
              <a:t>To the extent that academics complain about their epistemic living space, external factors get the most attention.</a:t>
            </a:r>
          </a:p>
          <a:p>
            <a:r>
              <a:rPr lang="en-GB" noProof="0" dirty="0"/>
              <a:t>I argue that from a theories of science perspective, the practice of academic freedom and internal activities like the exercise of canons, epistemic authority and epistemic politics also shape our scholarly agency substantially.</a:t>
            </a:r>
          </a:p>
          <a:p>
            <a:r>
              <a:rPr lang="en-GB" noProof="0" dirty="0"/>
              <a:t>Thus, we also must look inwards, not only outwards, to see how our socio-epistemic space for research is shaped. Let us start with academic freedom and its consequences.</a:t>
            </a:r>
          </a:p>
        </p:txBody>
      </p:sp>
    </p:spTree>
    <p:extLst>
      <p:ext uri="{BB962C8B-B14F-4D97-AF65-F5344CB8AC3E}">
        <p14:creationId xmlns:p14="http://schemas.microsoft.com/office/powerpoint/2010/main" val="221893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7C6DB1-9A16-FD06-93D4-8E7A443ECCBD}"/>
              </a:ext>
            </a:extLst>
          </p:cNvPr>
          <p:cNvSpPr>
            <a:spLocks noGrp="1"/>
          </p:cNvSpPr>
          <p:nvPr>
            <p:ph type="title"/>
          </p:nvPr>
        </p:nvSpPr>
        <p:spPr/>
        <p:txBody>
          <a:bodyPr/>
          <a:lstStyle/>
          <a:p>
            <a:r>
              <a:rPr lang="en-GB" dirty="0"/>
              <a:t>What is academic freedom? </a:t>
            </a:r>
          </a:p>
        </p:txBody>
      </p:sp>
      <p:sp>
        <p:nvSpPr>
          <p:cNvPr id="3" name="Plassholder for innhold 2">
            <a:extLst>
              <a:ext uri="{FF2B5EF4-FFF2-40B4-BE49-F238E27FC236}">
                <a16:creationId xmlns:a16="http://schemas.microsoft.com/office/drawing/2014/main" id="{6EB2CE5A-8C8E-FC78-B90F-4CC2B7F7D165}"/>
              </a:ext>
            </a:extLst>
          </p:cNvPr>
          <p:cNvSpPr>
            <a:spLocks noGrp="1"/>
          </p:cNvSpPr>
          <p:nvPr>
            <p:ph idx="1"/>
          </p:nvPr>
        </p:nvSpPr>
        <p:spPr>
          <a:xfrm>
            <a:off x="1176865" y="2490135"/>
            <a:ext cx="6798736" cy="3743611"/>
          </a:xfrm>
        </p:spPr>
        <p:txBody>
          <a:bodyPr>
            <a:normAutofit fontScale="92500" lnSpcReduction="10000"/>
          </a:bodyPr>
          <a:lstStyle/>
          <a:p>
            <a:pPr rtl="0" eaLnBrk="1" latinLnBrk="0" hangingPunct="1"/>
            <a:r>
              <a:rPr lang="en-GB" sz="2400" kern="1200" cap="none" dirty="0">
                <a:solidFill>
                  <a:schemeClr val="tx1">
                    <a:lumMod val="85000"/>
                    <a:lumOff val="15000"/>
                  </a:schemeClr>
                </a:solidFill>
                <a:effectLst/>
                <a:latin typeface="+mn-lt"/>
                <a:ea typeface="+mn-ea"/>
                <a:cs typeface="+mn-cs"/>
              </a:rPr>
              <a:t>In</a:t>
            </a:r>
            <a:r>
              <a:rPr lang="en-GB" sz="2400" kern="1200" cap="none" baseline="0" dirty="0">
                <a:solidFill>
                  <a:schemeClr val="tx1">
                    <a:lumMod val="85000"/>
                    <a:lumOff val="15000"/>
                  </a:schemeClr>
                </a:solidFill>
                <a:effectLst/>
                <a:latin typeface="+mn-lt"/>
                <a:ea typeface="+mn-ea"/>
                <a:cs typeface="+mn-cs"/>
              </a:rPr>
              <a:t> principle, university scholars have the freedom to choose research topics, research questions, theoretical approaches, methods, and publication format as well as the</a:t>
            </a:r>
            <a:r>
              <a:rPr lang="en-GB" sz="2400" kern="1200" cap="none" dirty="0">
                <a:solidFill>
                  <a:schemeClr val="tx1">
                    <a:lumMod val="85000"/>
                    <a:lumOff val="15000"/>
                  </a:schemeClr>
                </a:solidFill>
                <a:effectLst/>
                <a:latin typeface="+mn-lt"/>
                <a:ea typeface="+mn-ea"/>
                <a:cs typeface="+mn-cs"/>
              </a:rPr>
              <a:t> content of their teaching.</a:t>
            </a:r>
            <a:endParaRPr lang="en-US" sz="2400" dirty="0">
              <a:effectLst/>
            </a:endParaRPr>
          </a:p>
          <a:p>
            <a:pPr rtl="0" eaLnBrk="1" latinLnBrk="0" hangingPunct="1"/>
            <a:r>
              <a:rPr lang="en-US" sz="2400" kern="1200" cap="none" dirty="0">
                <a:solidFill>
                  <a:schemeClr val="tx1">
                    <a:lumMod val="85000"/>
                    <a:lumOff val="15000"/>
                  </a:schemeClr>
                </a:solidFill>
                <a:effectLst/>
                <a:latin typeface="+mn-lt"/>
                <a:ea typeface="+mn-ea"/>
                <a:cs typeface="+mn-cs"/>
              </a:rPr>
              <a:t>Academic freedom is legally granted in Norway (and in many other countries), but in fairly general terms and with an institutional rather than individual emphasis.</a:t>
            </a:r>
            <a:endParaRPr lang="en-US" dirty="0">
              <a:effectLst/>
            </a:endParaRPr>
          </a:p>
          <a:p>
            <a:pPr rtl="0" eaLnBrk="1" latinLnBrk="0" hangingPunct="1"/>
            <a:r>
              <a:rPr lang="en-US" sz="2400" kern="1200" cap="none" dirty="0">
                <a:solidFill>
                  <a:schemeClr val="tx1">
                    <a:lumMod val="85000"/>
                    <a:lumOff val="15000"/>
                  </a:schemeClr>
                </a:solidFill>
                <a:effectLst/>
                <a:latin typeface="+mn-lt"/>
                <a:ea typeface="+mn-ea"/>
                <a:cs typeface="+mn-cs"/>
              </a:rPr>
              <a:t>Academic freedom means that self management should prevail in the everyday work of academics. Is this how</a:t>
            </a:r>
            <a:r>
              <a:rPr lang="en-US" sz="2400" kern="1200" cap="none" baseline="0" dirty="0">
                <a:solidFill>
                  <a:schemeClr val="tx1">
                    <a:lumMod val="85000"/>
                    <a:lumOff val="15000"/>
                  </a:schemeClr>
                </a:solidFill>
                <a:effectLst/>
                <a:latin typeface="+mn-lt"/>
                <a:ea typeface="+mn-ea"/>
                <a:cs typeface="+mn-cs"/>
              </a:rPr>
              <a:t> things are?</a:t>
            </a:r>
            <a:endParaRPr lang="en-US" dirty="0">
              <a:effectLst/>
            </a:endParaRPr>
          </a:p>
          <a:p>
            <a:endParaRPr lang="en-US" dirty="0"/>
          </a:p>
        </p:txBody>
      </p:sp>
    </p:spTree>
    <p:extLst>
      <p:ext uri="{BB962C8B-B14F-4D97-AF65-F5344CB8AC3E}">
        <p14:creationId xmlns:p14="http://schemas.microsoft.com/office/powerpoint/2010/main" val="27306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1FC020-C2EE-2071-4F44-85C21E38C91A}"/>
              </a:ext>
            </a:extLst>
          </p:cNvPr>
          <p:cNvSpPr>
            <a:spLocks noGrp="1"/>
          </p:cNvSpPr>
          <p:nvPr>
            <p:ph type="title"/>
          </p:nvPr>
        </p:nvSpPr>
        <p:spPr/>
        <p:txBody>
          <a:bodyPr>
            <a:normAutofit fontScale="90000"/>
          </a:bodyPr>
          <a:lstStyle/>
          <a:p>
            <a:r>
              <a:rPr lang="en-GB" dirty="0"/>
              <a:t>Academic freedom is policed internally</a:t>
            </a:r>
          </a:p>
        </p:txBody>
      </p:sp>
      <p:sp>
        <p:nvSpPr>
          <p:cNvPr id="3" name="Plassholder for innhold 2">
            <a:extLst>
              <a:ext uri="{FF2B5EF4-FFF2-40B4-BE49-F238E27FC236}">
                <a16:creationId xmlns:a16="http://schemas.microsoft.com/office/drawing/2014/main" id="{A39973FB-E527-06DE-3EB7-BDBBD84FE4D1}"/>
              </a:ext>
            </a:extLst>
          </p:cNvPr>
          <p:cNvSpPr>
            <a:spLocks noGrp="1"/>
          </p:cNvSpPr>
          <p:nvPr>
            <p:ph idx="1"/>
          </p:nvPr>
        </p:nvSpPr>
        <p:spPr>
          <a:xfrm>
            <a:off x="725058" y="2543443"/>
            <a:ext cx="7311111" cy="3576003"/>
          </a:xfrm>
        </p:spPr>
        <p:txBody>
          <a:bodyPr>
            <a:normAutofit fontScale="92500" lnSpcReduction="10000"/>
          </a:bodyPr>
          <a:lstStyle/>
          <a:p>
            <a:r>
              <a:rPr lang="en-GB" dirty="0"/>
              <a:t>“Academic freedom may be defined as the freedom to conduct research, teach, speak and publish, </a:t>
            </a:r>
            <a:r>
              <a:rPr lang="en-GB" b="1" dirty="0"/>
              <a:t>subject to </a:t>
            </a:r>
            <a:r>
              <a:rPr lang="en-GB" dirty="0"/>
              <a:t>the norms and standards of scholarly inquiry, without interference of penalty, wherever the search for truth and understanding may lead” (Colloquium of University Presidents, USA).</a:t>
            </a:r>
          </a:p>
          <a:p>
            <a:r>
              <a:rPr lang="en-GB" dirty="0"/>
              <a:t>Thus, academic freedom of individuals is situated in the culture of disciplines and departments, in other words in local and translocal epistemic politics, the struggles who hold relevant expertise</a:t>
            </a:r>
          </a:p>
          <a:p>
            <a:r>
              <a:rPr lang="en-GB" dirty="0"/>
              <a:t>What are the implications?</a:t>
            </a:r>
          </a:p>
        </p:txBody>
      </p:sp>
    </p:spTree>
    <p:extLst>
      <p:ext uri="{BB962C8B-B14F-4D97-AF65-F5344CB8AC3E}">
        <p14:creationId xmlns:p14="http://schemas.microsoft.com/office/powerpoint/2010/main" val="244137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3E948A-3DCA-6E9F-C3B2-7574CB895D3D}"/>
              </a:ext>
            </a:extLst>
          </p:cNvPr>
          <p:cNvSpPr>
            <a:spLocks noGrp="1"/>
          </p:cNvSpPr>
          <p:nvPr>
            <p:ph type="title"/>
          </p:nvPr>
        </p:nvSpPr>
        <p:spPr>
          <a:xfrm>
            <a:off x="1176866" y="738555"/>
            <a:ext cx="6798734" cy="1480650"/>
          </a:xfrm>
        </p:spPr>
        <p:txBody>
          <a:bodyPr>
            <a:normAutofit fontScale="90000"/>
          </a:bodyPr>
          <a:lstStyle/>
          <a:p>
            <a:r>
              <a:rPr lang="en-GB" b="1" noProof="0" dirty="0"/>
              <a:t>Some ambiguities of academic freedom shape the socio-epistemic space for research</a:t>
            </a:r>
          </a:p>
        </p:txBody>
      </p:sp>
      <p:sp>
        <p:nvSpPr>
          <p:cNvPr id="5" name="Plassholder for innhold 4">
            <a:extLst>
              <a:ext uri="{FF2B5EF4-FFF2-40B4-BE49-F238E27FC236}">
                <a16:creationId xmlns:a16="http://schemas.microsoft.com/office/drawing/2014/main" id="{79851E17-5187-3970-1273-D2306D8146E1}"/>
              </a:ext>
            </a:extLst>
          </p:cNvPr>
          <p:cNvSpPr>
            <a:spLocks noGrp="1"/>
          </p:cNvSpPr>
          <p:nvPr>
            <p:ph idx="1"/>
          </p:nvPr>
        </p:nvSpPr>
        <p:spPr>
          <a:xfrm>
            <a:off x="800358" y="2546117"/>
            <a:ext cx="7564536" cy="3626083"/>
          </a:xfrm>
        </p:spPr>
        <p:txBody>
          <a:bodyPr>
            <a:normAutofit fontScale="92500" lnSpcReduction="10000"/>
          </a:bodyPr>
          <a:lstStyle/>
          <a:p>
            <a:r>
              <a:rPr lang="en-GB" sz="2800" noProof="0" dirty="0"/>
              <a:t>The principle of academic freedom offers some</a:t>
            </a:r>
            <a:r>
              <a:rPr lang="en-GB" sz="2800" dirty="0"/>
              <a:t> but not absolute </a:t>
            </a:r>
            <a:r>
              <a:rPr lang="en-GB" sz="2800" noProof="0" dirty="0"/>
              <a:t>protection for individuals and communities from external influences, like politicians.</a:t>
            </a:r>
          </a:p>
          <a:p>
            <a:r>
              <a:rPr lang="en-GB" sz="2800" noProof="0" dirty="0"/>
              <a:t>At the same time, academic freedom invites communities such as disciplines, departments, research groups, etc.,, to do internal disciplining through the establishment of canons and epistemic authority and the conduct of epistemic politics,</a:t>
            </a:r>
            <a:r>
              <a:rPr lang="en-GB" sz="2800" baseline="0" noProof="0" dirty="0"/>
              <a:t> including peer review,</a:t>
            </a:r>
            <a:r>
              <a:rPr lang="en-GB" sz="2800" noProof="0" dirty="0"/>
              <a:t> but also seminar discussions</a:t>
            </a:r>
            <a:endParaRPr lang="en-GB" sz="2800" baseline="0" noProof="0" dirty="0"/>
          </a:p>
        </p:txBody>
      </p:sp>
    </p:spTree>
    <p:extLst>
      <p:ext uri="{BB962C8B-B14F-4D97-AF65-F5344CB8AC3E}">
        <p14:creationId xmlns:p14="http://schemas.microsoft.com/office/powerpoint/2010/main" val="419316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CD5566-D08F-412F-B1A6-1515BEA35DD6}"/>
              </a:ext>
            </a:extLst>
          </p:cNvPr>
          <p:cNvSpPr>
            <a:spLocks noGrp="1"/>
          </p:cNvSpPr>
          <p:nvPr>
            <p:ph type="title"/>
          </p:nvPr>
        </p:nvSpPr>
        <p:spPr>
          <a:xfrm>
            <a:off x="828676" y="587828"/>
            <a:ext cx="7485512" cy="1604865"/>
          </a:xfrm>
        </p:spPr>
        <p:txBody>
          <a:bodyPr>
            <a:noAutofit/>
          </a:bodyPr>
          <a:lstStyle/>
          <a:p>
            <a:r>
              <a:rPr lang="en-GB" sz="4000" b="1" baseline="0" dirty="0"/>
              <a:t>The relative autonomy of research –</a:t>
            </a:r>
            <a:r>
              <a:rPr lang="en-GB" sz="4000" b="1" dirty="0"/>
              <a:t> a girder of our socio-epistemic space</a:t>
            </a:r>
          </a:p>
        </p:txBody>
      </p:sp>
      <p:sp>
        <p:nvSpPr>
          <p:cNvPr id="3" name="Plassholder for innhold 2">
            <a:extLst>
              <a:ext uri="{FF2B5EF4-FFF2-40B4-BE49-F238E27FC236}">
                <a16:creationId xmlns:a16="http://schemas.microsoft.com/office/drawing/2014/main" id="{D9B5B53D-DBF0-4A34-933B-884C1EC22B50}"/>
              </a:ext>
            </a:extLst>
          </p:cNvPr>
          <p:cNvSpPr>
            <a:spLocks noGrp="1"/>
          </p:cNvSpPr>
          <p:nvPr>
            <p:ph idx="1"/>
          </p:nvPr>
        </p:nvSpPr>
        <p:spPr>
          <a:xfrm>
            <a:off x="679968" y="2537926"/>
            <a:ext cx="7886700" cy="3564392"/>
          </a:xfrm>
        </p:spPr>
        <p:txBody>
          <a:bodyPr>
            <a:noAutofit/>
          </a:bodyPr>
          <a:lstStyle/>
          <a:p>
            <a:pPr>
              <a:spcBef>
                <a:spcPts val="0"/>
              </a:spcBef>
              <a:spcAft>
                <a:spcPts val="0"/>
              </a:spcAft>
            </a:pPr>
            <a:r>
              <a:rPr lang="en-GB" sz="2300" dirty="0"/>
              <a:t>Academic freedom is based on an informal contract with society. Academics shall provide public goods in return for their freedom of research and teaching. Meritocracy is assumed to be the entrance system.</a:t>
            </a:r>
          </a:p>
          <a:p>
            <a:pPr>
              <a:spcBef>
                <a:spcPts val="0"/>
              </a:spcBef>
              <a:spcAft>
                <a:spcPts val="0"/>
              </a:spcAft>
            </a:pPr>
            <a:r>
              <a:rPr lang="en-GB" sz="2300" dirty="0"/>
              <a:t>Some concerns:</a:t>
            </a:r>
          </a:p>
          <a:p>
            <a:pPr lvl="1">
              <a:spcBef>
                <a:spcPts val="0"/>
              </a:spcBef>
              <a:spcAft>
                <a:spcPts val="0"/>
              </a:spcAft>
            </a:pPr>
            <a:r>
              <a:rPr lang="en-GB" sz="2400" dirty="0">
                <a:solidFill>
                  <a:srgbClr val="000000"/>
                </a:solidFill>
              </a:rPr>
              <a:t>The importance of external r</a:t>
            </a:r>
            <a:r>
              <a:rPr lang="en-GB" sz="2400" kern="1200" dirty="0">
                <a:solidFill>
                  <a:srgbClr val="000000"/>
                </a:solidFill>
                <a:effectLst/>
              </a:rPr>
              <a:t>esearch funding means that relevance concerns often</a:t>
            </a:r>
            <a:r>
              <a:rPr lang="en-GB" sz="2400" kern="1200" baseline="0" dirty="0">
                <a:solidFill>
                  <a:srgbClr val="000000"/>
                </a:solidFill>
                <a:effectLst/>
              </a:rPr>
              <a:t> shape </a:t>
            </a:r>
            <a:r>
              <a:rPr lang="en-GB" sz="2400" kern="1200" dirty="0">
                <a:solidFill>
                  <a:srgbClr val="000000"/>
                </a:solidFill>
                <a:effectLst/>
              </a:rPr>
              <a:t>problem choice</a:t>
            </a:r>
            <a:endParaRPr lang="nb-NO" sz="2400" dirty="0">
              <a:effectLst/>
            </a:endParaRPr>
          </a:p>
          <a:p>
            <a:pPr lvl="1">
              <a:spcBef>
                <a:spcPts val="0"/>
              </a:spcBef>
              <a:spcAft>
                <a:spcPts val="0"/>
              </a:spcAft>
            </a:pPr>
            <a:r>
              <a:rPr lang="en-GB" sz="2400" dirty="0"/>
              <a:t>Does the intense competition for resources and positions affect academic freedom? </a:t>
            </a:r>
          </a:p>
          <a:p>
            <a:pPr lvl="2">
              <a:spcBef>
                <a:spcPts val="0"/>
              </a:spcBef>
              <a:spcAft>
                <a:spcPts val="0"/>
              </a:spcAft>
            </a:pPr>
            <a:r>
              <a:rPr lang="en-GB" sz="2200" dirty="0"/>
              <a:t>The Norwegian</a:t>
            </a:r>
            <a:r>
              <a:rPr lang="en-GB" sz="2200" baseline="0" dirty="0"/>
              <a:t> promotion system</a:t>
            </a:r>
            <a:endParaRPr lang="en-GB" sz="2200" dirty="0"/>
          </a:p>
        </p:txBody>
      </p:sp>
    </p:spTree>
    <p:extLst>
      <p:ext uri="{BB962C8B-B14F-4D97-AF65-F5344CB8AC3E}">
        <p14:creationId xmlns:p14="http://schemas.microsoft.com/office/powerpoint/2010/main" val="32223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B2B1C4-1F2F-D876-94C7-F7C39EE5B8EE}"/>
              </a:ext>
            </a:extLst>
          </p:cNvPr>
          <p:cNvSpPr>
            <a:spLocks noGrp="1"/>
          </p:cNvSpPr>
          <p:nvPr>
            <p:ph type="title"/>
          </p:nvPr>
        </p:nvSpPr>
        <p:spPr/>
        <p:txBody>
          <a:bodyPr>
            <a:normAutofit fontScale="90000"/>
          </a:bodyPr>
          <a:lstStyle/>
          <a:p>
            <a:r>
              <a:rPr lang="en-GB" sz="4000" b="1" dirty="0"/>
              <a:t>How do you experience academic freedom?</a:t>
            </a:r>
          </a:p>
        </p:txBody>
      </p:sp>
      <p:sp>
        <p:nvSpPr>
          <p:cNvPr id="3" name="Plassholder for innhold 2">
            <a:extLst>
              <a:ext uri="{FF2B5EF4-FFF2-40B4-BE49-F238E27FC236}">
                <a16:creationId xmlns:a16="http://schemas.microsoft.com/office/drawing/2014/main" id="{836E9AE9-E696-AD16-5872-F03DA792909D}"/>
              </a:ext>
            </a:extLst>
          </p:cNvPr>
          <p:cNvSpPr>
            <a:spLocks noGrp="1"/>
          </p:cNvSpPr>
          <p:nvPr>
            <p:ph idx="1"/>
          </p:nvPr>
        </p:nvSpPr>
        <p:spPr/>
        <p:txBody>
          <a:bodyPr>
            <a:normAutofit/>
          </a:bodyPr>
          <a:lstStyle/>
          <a:p>
            <a:r>
              <a:rPr lang="en-GB" sz="4000" dirty="0"/>
              <a:t>To what extent do you think you have academic freedom?</a:t>
            </a:r>
          </a:p>
          <a:p>
            <a:r>
              <a:rPr lang="en-GB" sz="4000" dirty="0"/>
              <a:t>What limits your academic freedom?</a:t>
            </a:r>
          </a:p>
        </p:txBody>
      </p:sp>
    </p:spTree>
    <p:extLst>
      <p:ext uri="{BB962C8B-B14F-4D97-AF65-F5344CB8AC3E}">
        <p14:creationId xmlns:p14="http://schemas.microsoft.com/office/powerpoint/2010/main" val="14353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3FD223-02AB-CC76-5778-0EBD8558E56A}"/>
              </a:ext>
            </a:extLst>
          </p:cNvPr>
          <p:cNvSpPr>
            <a:spLocks noGrp="1"/>
          </p:cNvSpPr>
          <p:nvPr>
            <p:ph type="title"/>
          </p:nvPr>
        </p:nvSpPr>
        <p:spPr/>
        <p:txBody>
          <a:bodyPr>
            <a:noAutofit/>
          </a:bodyPr>
          <a:lstStyle/>
          <a:p>
            <a:r>
              <a:rPr lang="en-US" sz="3400" dirty="0"/>
              <a:t>Some</a:t>
            </a:r>
            <a:r>
              <a:rPr lang="en-US" sz="3400" baseline="0" dirty="0"/>
              <a:t> internal issues that may affect</a:t>
            </a:r>
            <a:r>
              <a:rPr lang="en-US" sz="3400" dirty="0"/>
              <a:t> individual academic freedom</a:t>
            </a:r>
          </a:p>
        </p:txBody>
      </p:sp>
      <p:sp>
        <p:nvSpPr>
          <p:cNvPr id="3" name="Plassholder for innhold 2">
            <a:extLst>
              <a:ext uri="{FF2B5EF4-FFF2-40B4-BE49-F238E27FC236}">
                <a16:creationId xmlns:a16="http://schemas.microsoft.com/office/drawing/2014/main" id="{5460C8A7-3A49-B95A-D219-E04332808673}"/>
              </a:ext>
            </a:extLst>
          </p:cNvPr>
          <p:cNvSpPr>
            <a:spLocks noGrp="1"/>
          </p:cNvSpPr>
          <p:nvPr>
            <p:ph idx="1"/>
          </p:nvPr>
        </p:nvSpPr>
        <p:spPr/>
        <p:txBody>
          <a:bodyPr>
            <a:normAutofit/>
          </a:bodyPr>
          <a:lstStyle/>
          <a:p>
            <a:pPr marL="571500" indent="-571500">
              <a:buFont typeface="+mj-lt"/>
              <a:buAutoNum type="romanUcPeriod"/>
            </a:pPr>
            <a:r>
              <a:rPr lang="en-US" sz="2800" dirty="0"/>
              <a:t>Canons</a:t>
            </a:r>
          </a:p>
          <a:p>
            <a:pPr marL="571500" indent="-571500">
              <a:buFont typeface="+mj-lt"/>
              <a:buAutoNum type="romanUcPeriod"/>
            </a:pPr>
            <a:r>
              <a:rPr lang="en-US" sz="2800" dirty="0"/>
              <a:t>Epistemic authority</a:t>
            </a:r>
          </a:p>
          <a:p>
            <a:pPr marL="571500" indent="-571500">
              <a:buFont typeface="+mj-lt"/>
              <a:buAutoNum type="romanUcPeriod"/>
            </a:pPr>
            <a:r>
              <a:rPr lang="en-US" sz="2800" dirty="0"/>
              <a:t>The</a:t>
            </a:r>
            <a:r>
              <a:rPr lang="en-US" sz="2800" baseline="0" dirty="0"/>
              <a:t> conduct of epistemic politics</a:t>
            </a:r>
          </a:p>
          <a:p>
            <a:pPr marL="571500" indent="-571500">
              <a:buFont typeface="+mj-lt"/>
              <a:buAutoNum type="romanUcPeriod"/>
            </a:pPr>
            <a:r>
              <a:rPr lang="en-US" sz="2800" dirty="0"/>
              <a:t>Meritocracy </a:t>
            </a:r>
          </a:p>
          <a:p>
            <a:pPr marL="571500" indent="-571500">
              <a:buFont typeface="+mj-lt"/>
              <a:buAutoNum type="romanUcPeriod"/>
            </a:pPr>
            <a:r>
              <a:rPr lang="en-US" sz="2800" baseline="0" dirty="0"/>
              <a:t>Assessment games</a:t>
            </a:r>
          </a:p>
        </p:txBody>
      </p:sp>
    </p:spTree>
    <p:extLst>
      <p:ext uri="{BB962C8B-B14F-4D97-AF65-F5344CB8AC3E}">
        <p14:creationId xmlns:p14="http://schemas.microsoft.com/office/powerpoint/2010/main" val="146264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2D0AB8-4781-B3F0-DF47-8B88F02E423D}"/>
              </a:ext>
            </a:extLst>
          </p:cNvPr>
          <p:cNvSpPr>
            <a:spLocks noGrp="1"/>
          </p:cNvSpPr>
          <p:nvPr>
            <p:ph type="title"/>
          </p:nvPr>
        </p:nvSpPr>
        <p:spPr>
          <a:xfrm>
            <a:off x="628650" y="575896"/>
            <a:ext cx="7886700" cy="1705708"/>
          </a:xfrm>
        </p:spPr>
        <p:txBody>
          <a:bodyPr>
            <a:noAutofit/>
          </a:bodyPr>
          <a:lstStyle/>
          <a:p>
            <a:r>
              <a:rPr lang="en-US" sz="4000" b="1" noProof="0" dirty="0"/>
              <a:t>Today,</a:t>
            </a:r>
            <a:r>
              <a:rPr lang="en-US" sz="4000" b="1" baseline="0" noProof="0" dirty="0"/>
              <a:t> I invite you to consider how working at a university may influence your research </a:t>
            </a:r>
            <a:endParaRPr lang="en-US" sz="4000" b="1" noProof="0" dirty="0"/>
          </a:p>
        </p:txBody>
      </p:sp>
      <p:sp>
        <p:nvSpPr>
          <p:cNvPr id="3" name="Plassholder for innhold 2">
            <a:extLst>
              <a:ext uri="{FF2B5EF4-FFF2-40B4-BE49-F238E27FC236}">
                <a16:creationId xmlns:a16="http://schemas.microsoft.com/office/drawing/2014/main" id="{65AA123F-E7DB-7908-29D7-31E928C96EA2}"/>
              </a:ext>
            </a:extLst>
          </p:cNvPr>
          <p:cNvSpPr>
            <a:spLocks noGrp="1"/>
          </p:cNvSpPr>
          <p:nvPr>
            <p:ph idx="1"/>
          </p:nvPr>
        </p:nvSpPr>
        <p:spPr>
          <a:xfrm>
            <a:off x="628650" y="2426677"/>
            <a:ext cx="7886700" cy="3855427"/>
          </a:xfrm>
        </p:spPr>
        <p:txBody>
          <a:bodyPr>
            <a:normAutofit/>
          </a:bodyPr>
          <a:lstStyle/>
          <a:p>
            <a:r>
              <a:rPr lang="en-US" sz="3300" baseline="0" noProof="0" dirty="0">
                <a:solidFill>
                  <a:srgbClr val="000000"/>
                </a:solidFill>
                <a:latin typeface="Calibri" panose="020F0502020204030204" pitchFamily="34" charset="0"/>
              </a:rPr>
              <a:t>Any initial </a:t>
            </a:r>
            <a:r>
              <a:rPr lang="en-US" sz="3300" baseline="0" noProof="0" dirty="0" err="1">
                <a:solidFill>
                  <a:srgbClr val="000000"/>
                </a:solidFill>
                <a:latin typeface="Calibri" panose="020F0502020204030204" pitchFamily="34" charset="0"/>
              </a:rPr>
              <a:t>thoug</a:t>
            </a:r>
            <a:r>
              <a:rPr lang="en-US" sz="3300" baseline="0" dirty="0">
                <a:solidFill>
                  <a:srgbClr val="000000"/>
                </a:solidFill>
                <a:latin typeface="Calibri" panose="020F0502020204030204" pitchFamily="34" charset="0"/>
              </a:rPr>
              <a:t>hts?</a:t>
            </a:r>
          </a:p>
          <a:p>
            <a:r>
              <a:rPr lang="en-US" sz="3300" baseline="0" dirty="0">
                <a:solidFill>
                  <a:srgbClr val="000000"/>
                </a:solidFill>
                <a:latin typeface="Calibri" panose="020F0502020204030204" pitchFamily="34" charset="0"/>
              </a:rPr>
              <a:t>Is it different from doing research in the institute sector, e.g., </a:t>
            </a:r>
            <a:r>
              <a:rPr lang="en-US" sz="3300" baseline="0" dirty="0" err="1">
                <a:solidFill>
                  <a:srgbClr val="000000"/>
                </a:solidFill>
                <a:latin typeface="Calibri" panose="020F0502020204030204" pitchFamily="34" charset="0"/>
              </a:rPr>
              <a:t>Sintef</a:t>
            </a:r>
            <a:r>
              <a:rPr lang="en-US" sz="3300" baseline="0" dirty="0">
                <a:solidFill>
                  <a:srgbClr val="000000"/>
                </a:solidFill>
                <a:latin typeface="Calibri" panose="020F0502020204030204" pitchFamily="34" charset="0"/>
              </a:rPr>
              <a:t>, or in industry? How?</a:t>
            </a:r>
          </a:p>
          <a:p>
            <a:r>
              <a:rPr lang="en-US" sz="3300" dirty="0">
                <a:solidFill>
                  <a:srgbClr val="000000"/>
                </a:solidFill>
                <a:latin typeface="Calibri" panose="020F0502020204030204" pitchFamily="34" charset="0"/>
              </a:rPr>
              <a:t>Advantages? Disadvantages? </a:t>
            </a:r>
            <a:endParaRPr lang="en-US" sz="3300"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9423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DC952B-141F-16C5-458D-CF7836F6DAA7}"/>
              </a:ext>
            </a:extLst>
          </p:cNvPr>
          <p:cNvSpPr>
            <a:spLocks noGrp="1"/>
          </p:cNvSpPr>
          <p:nvPr>
            <p:ph type="title"/>
          </p:nvPr>
        </p:nvSpPr>
        <p:spPr/>
        <p:txBody>
          <a:bodyPr>
            <a:normAutofit/>
          </a:bodyPr>
          <a:lstStyle/>
          <a:p>
            <a:r>
              <a:rPr lang="en-GB" sz="4000" b="1" dirty="0"/>
              <a:t>Internal issue I: canons</a:t>
            </a:r>
          </a:p>
        </p:txBody>
      </p:sp>
      <p:sp>
        <p:nvSpPr>
          <p:cNvPr id="3" name="Plassholder for innhold 2">
            <a:extLst>
              <a:ext uri="{FF2B5EF4-FFF2-40B4-BE49-F238E27FC236}">
                <a16:creationId xmlns:a16="http://schemas.microsoft.com/office/drawing/2014/main" id="{F500C7FC-25A2-DF04-6E06-3E18AD29086C}"/>
              </a:ext>
            </a:extLst>
          </p:cNvPr>
          <p:cNvSpPr>
            <a:spLocks noGrp="1"/>
          </p:cNvSpPr>
          <p:nvPr>
            <p:ph idx="1"/>
          </p:nvPr>
        </p:nvSpPr>
        <p:spPr/>
        <p:txBody>
          <a:bodyPr>
            <a:normAutofit fontScale="92500" lnSpcReduction="10000"/>
          </a:bodyPr>
          <a:lstStyle/>
          <a:p>
            <a:r>
              <a:rPr lang="en-GB" sz="2800" dirty="0"/>
              <a:t>Most scientific and scholarly communities have canons – knowledge, methods, texts that are selected to define the community</a:t>
            </a:r>
          </a:p>
          <a:p>
            <a:r>
              <a:rPr lang="en-GB" sz="2800" dirty="0"/>
              <a:t>Clearly, canons facilitate</a:t>
            </a:r>
            <a:r>
              <a:rPr lang="en-GB" sz="2800" baseline="0" dirty="0"/>
              <a:t> communication but </a:t>
            </a:r>
            <a:r>
              <a:rPr lang="en-GB" sz="2800" dirty="0"/>
              <a:t>impose on individual</a:t>
            </a:r>
            <a:r>
              <a:rPr lang="en-GB" sz="2800" baseline="0" dirty="0"/>
              <a:t> </a:t>
            </a:r>
            <a:r>
              <a:rPr lang="en-GB" sz="2800" dirty="0"/>
              <a:t>academic freedom by restricting the socio-epistemic space.</a:t>
            </a:r>
            <a:r>
              <a:rPr lang="en-GB" sz="2800" baseline="0" dirty="0"/>
              <a:t> What are the correct/appropriate statements?</a:t>
            </a:r>
            <a:endParaRPr lang="en-GB" sz="2800" dirty="0"/>
          </a:p>
          <a:p>
            <a:r>
              <a:rPr lang="en-GB" sz="2800" dirty="0"/>
              <a:t>Should we do away with canons?</a:t>
            </a:r>
          </a:p>
        </p:txBody>
      </p:sp>
    </p:spTree>
    <p:extLst>
      <p:ext uri="{BB962C8B-B14F-4D97-AF65-F5344CB8AC3E}">
        <p14:creationId xmlns:p14="http://schemas.microsoft.com/office/powerpoint/2010/main" val="5253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C247EB-1DB6-F897-E17C-E4AEDDE19DAC}"/>
              </a:ext>
            </a:extLst>
          </p:cNvPr>
          <p:cNvSpPr>
            <a:spLocks noGrp="1"/>
          </p:cNvSpPr>
          <p:nvPr>
            <p:ph type="title"/>
          </p:nvPr>
        </p:nvSpPr>
        <p:spPr/>
        <p:txBody>
          <a:bodyPr>
            <a:normAutofit fontScale="90000"/>
          </a:bodyPr>
          <a:lstStyle/>
          <a:p>
            <a:r>
              <a:rPr lang="en-GB" sz="4000" b="1" dirty="0"/>
              <a:t>Internal issue II: epistemic authority</a:t>
            </a:r>
          </a:p>
        </p:txBody>
      </p:sp>
      <p:sp>
        <p:nvSpPr>
          <p:cNvPr id="3" name="Plassholder for innhold 2">
            <a:extLst>
              <a:ext uri="{FF2B5EF4-FFF2-40B4-BE49-F238E27FC236}">
                <a16:creationId xmlns:a16="http://schemas.microsoft.com/office/drawing/2014/main" id="{F2651949-04D5-3294-99CA-D3CF01D0CF01}"/>
              </a:ext>
            </a:extLst>
          </p:cNvPr>
          <p:cNvSpPr>
            <a:spLocks noGrp="1"/>
          </p:cNvSpPr>
          <p:nvPr>
            <p:ph idx="1"/>
          </p:nvPr>
        </p:nvSpPr>
        <p:spPr>
          <a:xfrm>
            <a:off x="879231" y="2490135"/>
            <a:ext cx="7390710" cy="3673273"/>
          </a:xfrm>
        </p:spPr>
        <p:txBody>
          <a:bodyPr>
            <a:noAutofit/>
          </a:bodyPr>
          <a:lstStyle/>
          <a:p>
            <a:pPr>
              <a:spcBef>
                <a:spcPts val="0"/>
              </a:spcBef>
              <a:spcAft>
                <a:spcPts val="0"/>
              </a:spcAft>
            </a:pPr>
            <a:r>
              <a:rPr lang="en-GB" dirty="0"/>
              <a:t>Epistemic authority results from being recognised as an expert on a particular topic, as one who knows. In a professional setting, this</a:t>
            </a:r>
            <a:r>
              <a:rPr lang="en-GB" baseline="0" dirty="0"/>
              <a:t> </a:t>
            </a:r>
            <a:r>
              <a:rPr lang="en-GB" dirty="0"/>
              <a:t>may involve power games and harassment. Who dares to challenge epistemic authority?</a:t>
            </a:r>
          </a:p>
          <a:p>
            <a:pPr>
              <a:spcBef>
                <a:spcPts val="0"/>
              </a:spcBef>
              <a:spcAft>
                <a:spcPts val="0"/>
              </a:spcAft>
            </a:pPr>
            <a:r>
              <a:rPr lang="en-GB" dirty="0"/>
              <a:t>Epistemic authority may be exercised to define standards to assess the quality of research, but also to marginalise positions.</a:t>
            </a:r>
          </a:p>
          <a:p>
            <a:pPr>
              <a:spcBef>
                <a:spcPts val="0"/>
              </a:spcBef>
              <a:spcAft>
                <a:spcPts val="0"/>
              </a:spcAft>
            </a:pPr>
            <a:r>
              <a:rPr lang="en-GB" dirty="0"/>
              <a:t>Thus, the exercise of epistemic authority produces hierarchy, inclusion/exclusion, and power,</a:t>
            </a:r>
            <a:r>
              <a:rPr lang="en-GB" baseline="0" dirty="0"/>
              <a:t> possibly epistemic injustice. </a:t>
            </a:r>
            <a:endParaRPr lang="en-GB" dirty="0"/>
          </a:p>
        </p:txBody>
      </p:sp>
    </p:spTree>
    <p:extLst>
      <p:ext uri="{BB962C8B-B14F-4D97-AF65-F5344CB8AC3E}">
        <p14:creationId xmlns:p14="http://schemas.microsoft.com/office/powerpoint/2010/main" val="423283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D411E5-D538-4A59-86D5-30735CBBC514}"/>
              </a:ext>
            </a:extLst>
          </p:cNvPr>
          <p:cNvSpPr>
            <a:spLocks noGrp="1"/>
          </p:cNvSpPr>
          <p:nvPr>
            <p:ph type="title"/>
          </p:nvPr>
        </p:nvSpPr>
        <p:spPr/>
        <p:txBody>
          <a:bodyPr>
            <a:normAutofit fontScale="90000"/>
          </a:bodyPr>
          <a:lstStyle/>
          <a:p>
            <a:r>
              <a:rPr lang="en-GB" sz="4000" b="1" dirty="0"/>
              <a:t>Internal issue</a:t>
            </a:r>
            <a:r>
              <a:rPr lang="en-GB" sz="4000" b="1" baseline="0" dirty="0"/>
              <a:t> III: The</a:t>
            </a:r>
            <a:r>
              <a:rPr lang="en-GB" sz="4000" b="1" dirty="0"/>
              <a:t> conduct of epistemic politics</a:t>
            </a:r>
          </a:p>
        </p:txBody>
      </p:sp>
      <p:sp>
        <p:nvSpPr>
          <p:cNvPr id="3" name="Plassholder for innhold 2">
            <a:extLst>
              <a:ext uri="{FF2B5EF4-FFF2-40B4-BE49-F238E27FC236}">
                <a16:creationId xmlns:a16="http://schemas.microsoft.com/office/drawing/2014/main" id="{7EFF525C-76A7-4F0E-A5B7-2479E7448AA3}"/>
              </a:ext>
            </a:extLst>
          </p:cNvPr>
          <p:cNvSpPr>
            <a:spLocks noGrp="1"/>
          </p:cNvSpPr>
          <p:nvPr>
            <p:ph idx="1"/>
          </p:nvPr>
        </p:nvSpPr>
        <p:spPr>
          <a:xfrm>
            <a:off x="915145" y="2490135"/>
            <a:ext cx="7305869" cy="3834916"/>
          </a:xfrm>
        </p:spPr>
        <p:txBody>
          <a:bodyPr>
            <a:normAutofit fontScale="92500"/>
          </a:bodyPr>
          <a:lstStyle/>
          <a:p>
            <a:pPr>
              <a:spcBef>
                <a:spcPts val="0"/>
              </a:spcBef>
              <a:spcAft>
                <a:spcPts val="0"/>
              </a:spcAft>
            </a:pPr>
            <a:r>
              <a:rPr lang="en-US" sz="2400" dirty="0"/>
              <a:t>Epistemic politics is the local practice of arguing about what constitutes high-quality research, proper academic writing, proper academic expertise, the range of that expertise, and who may be considered good enough or the best experts</a:t>
            </a:r>
          </a:p>
          <a:p>
            <a:pPr>
              <a:spcBef>
                <a:spcPts val="0"/>
              </a:spcBef>
              <a:spcAft>
                <a:spcPts val="0"/>
              </a:spcAft>
            </a:pPr>
            <a:r>
              <a:rPr lang="en-US" sz="2400" dirty="0"/>
              <a:t>Intimately linked with meritocracy and how academic freedom is practiced in a scientific or scholarly community</a:t>
            </a:r>
          </a:p>
          <a:p>
            <a:pPr>
              <a:spcBef>
                <a:spcPts val="0"/>
              </a:spcBef>
              <a:spcAft>
                <a:spcPts val="0"/>
              </a:spcAft>
            </a:pPr>
            <a:r>
              <a:rPr lang="en-US" sz="2400" dirty="0"/>
              <a:t>Plays out in collegial settings such as faculty meetings, seminars, and ‘corridor talk’ </a:t>
            </a:r>
          </a:p>
          <a:p>
            <a:pPr>
              <a:spcBef>
                <a:spcPts val="0"/>
              </a:spcBef>
              <a:spcAft>
                <a:spcPts val="0"/>
              </a:spcAft>
            </a:pPr>
            <a:r>
              <a:rPr lang="en-US" sz="2400" dirty="0"/>
              <a:t>It may result in harassment and other forms of improper mobilization of epistemic authority. </a:t>
            </a:r>
            <a:endParaRPr lang="en-GB" sz="2400" dirty="0"/>
          </a:p>
        </p:txBody>
      </p:sp>
    </p:spTree>
    <p:extLst>
      <p:ext uri="{BB962C8B-B14F-4D97-AF65-F5344CB8AC3E}">
        <p14:creationId xmlns:p14="http://schemas.microsoft.com/office/powerpoint/2010/main" val="280654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C1F3DA-A193-C1D6-39F9-7CDD3A681874}"/>
              </a:ext>
            </a:extLst>
          </p:cNvPr>
          <p:cNvSpPr>
            <a:spLocks noGrp="1"/>
          </p:cNvSpPr>
          <p:nvPr>
            <p:ph type="title"/>
          </p:nvPr>
        </p:nvSpPr>
        <p:spPr/>
        <p:txBody>
          <a:bodyPr>
            <a:normAutofit fontScale="90000"/>
          </a:bodyPr>
          <a:lstStyle/>
          <a:p>
            <a:r>
              <a:rPr lang="en-GB" noProof="0" dirty="0"/>
              <a:t>IV. Meritocracy: the belief in fair assessment</a:t>
            </a:r>
          </a:p>
        </p:txBody>
      </p:sp>
      <p:sp>
        <p:nvSpPr>
          <p:cNvPr id="3" name="Plassholder for innhold 2">
            <a:extLst>
              <a:ext uri="{FF2B5EF4-FFF2-40B4-BE49-F238E27FC236}">
                <a16:creationId xmlns:a16="http://schemas.microsoft.com/office/drawing/2014/main" id="{02CD033F-D3B0-B6B3-2979-AEDFC7E13425}"/>
              </a:ext>
            </a:extLst>
          </p:cNvPr>
          <p:cNvSpPr>
            <a:spLocks noGrp="1"/>
          </p:cNvSpPr>
          <p:nvPr>
            <p:ph idx="1"/>
          </p:nvPr>
        </p:nvSpPr>
        <p:spPr>
          <a:xfrm>
            <a:off x="887348" y="2490135"/>
            <a:ext cx="7455876" cy="3732114"/>
          </a:xfrm>
        </p:spPr>
        <p:txBody>
          <a:bodyPr>
            <a:normAutofit fontScale="92500" lnSpcReduction="20000"/>
          </a:bodyPr>
          <a:lstStyle/>
          <a:p>
            <a:pPr>
              <a:spcBef>
                <a:spcPts val="0"/>
              </a:spcBef>
              <a:spcAft>
                <a:spcPts val="0"/>
              </a:spcAft>
            </a:pPr>
            <a:r>
              <a:rPr lang="en-GB" noProof="0" dirty="0"/>
              <a:t>Meritocracy is a dominant academic assumption – merit is the only thing that should count in assessments for positions and promotions.</a:t>
            </a:r>
          </a:p>
          <a:p>
            <a:pPr>
              <a:spcBef>
                <a:spcPts val="0"/>
              </a:spcBef>
              <a:spcAft>
                <a:spcPts val="0"/>
              </a:spcAft>
            </a:pPr>
            <a:r>
              <a:rPr lang="en-GB" noProof="0" dirty="0"/>
              <a:t>Success in getting positions and promotion – a matter of excellence, suitability, or luck? Complicated because ‘merit’ is not well defined </a:t>
            </a:r>
          </a:p>
          <a:p>
            <a:pPr>
              <a:spcBef>
                <a:spcPts val="0"/>
              </a:spcBef>
              <a:spcAft>
                <a:spcPts val="0"/>
              </a:spcAft>
            </a:pPr>
            <a:r>
              <a:rPr lang="en-US" noProof="0" dirty="0"/>
              <a:t> We recognize that assessments may be unfair, but we continually</a:t>
            </a:r>
            <a:r>
              <a:rPr lang="en-GB" noProof="0" dirty="0"/>
              <a:t> prepare to be assessed.</a:t>
            </a:r>
          </a:p>
          <a:p>
            <a:pPr>
              <a:spcBef>
                <a:spcPts val="0"/>
              </a:spcBef>
              <a:spcAft>
                <a:spcPts val="0"/>
              </a:spcAft>
            </a:pPr>
            <a:r>
              <a:rPr lang="en-GB" noProof="0" dirty="0"/>
              <a:t>Thus, academics have a ‘double bind’ (Gregory Bateson) relationship to meritocracy: hope and belief in justice vs. disbelief and bad experience</a:t>
            </a:r>
          </a:p>
          <a:p>
            <a:pPr>
              <a:spcBef>
                <a:spcPts val="0"/>
              </a:spcBef>
              <a:spcAft>
                <a:spcPts val="0"/>
              </a:spcAft>
            </a:pPr>
            <a:r>
              <a:rPr lang="en-GB" dirty="0"/>
              <a:t>This causes epistemic uncertainty. Self-doubts are not helpful to research</a:t>
            </a:r>
            <a:endParaRPr lang="en-GB" noProof="0" dirty="0"/>
          </a:p>
          <a:p>
            <a:endParaRPr lang="en-US" dirty="0"/>
          </a:p>
        </p:txBody>
      </p:sp>
    </p:spTree>
    <p:extLst>
      <p:ext uri="{BB962C8B-B14F-4D97-AF65-F5344CB8AC3E}">
        <p14:creationId xmlns:p14="http://schemas.microsoft.com/office/powerpoint/2010/main" val="254804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CAED38-D411-499F-816F-ECA3198E4F98}"/>
              </a:ext>
            </a:extLst>
          </p:cNvPr>
          <p:cNvSpPr>
            <a:spLocks noGrp="1"/>
          </p:cNvSpPr>
          <p:nvPr>
            <p:ph type="title"/>
          </p:nvPr>
        </p:nvSpPr>
        <p:spPr/>
        <p:txBody>
          <a:bodyPr>
            <a:normAutofit/>
          </a:bodyPr>
          <a:lstStyle/>
          <a:p>
            <a:r>
              <a:rPr lang="en-US" sz="3600" b="1" dirty="0"/>
              <a:t>V. Assessment games. The metrification of research</a:t>
            </a:r>
            <a:endParaRPr lang="en-GB" sz="3600" b="1" dirty="0"/>
          </a:p>
        </p:txBody>
      </p:sp>
      <p:sp>
        <p:nvSpPr>
          <p:cNvPr id="3" name="Plassholder for innhold 2">
            <a:extLst>
              <a:ext uri="{FF2B5EF4-FFF2-40B4-BE49-F238E27FC236}">
                <a16:creationId xmlns:a16="http://schemas.microsoft.com/office/drawing/2014/main" id="{3ADCC12B-D481-4B2C-B5D7-804493D32911}"/>
              </a:ext>
            </a:extLst>
          </p:cNvPr>
          <p:cNvSpPr>
            <a:spLocks noGrp="1"/>
          </p:cNvSpPr>
          <p:nvPr>
            <p:ph idx="1"/>
          </p:nvPr>
        </p:nvSpPr>
        <p:spPr>
          <a:xfrm>
            <a:off x="812971" y="2497666"/>
            <a:ext cx="7505270" cy="3444997"/>
          </a:xfrm>
        </p:spPr>
        <p:txBody>
          <a:bodyPr>
            <a:normAutofit fontScale="92500"/>
          </a:bodyPr>
          <a:lstStyle/>
          <a:p>
            <a:pPr>
              <a:spcBef>
                <a:spcPts val="0"/>
              </a:spcBef>
              <a:spcAft>
                <a:spcPts val="0"/>
              </a:spcAft>
            </a:pPr>
            <a:r>
              <a:rPr lang="en-GB" sz="2600" dirty="0"/>
              <a:t>Metrification of research is the increased use of quantitative indicators of productivity and quality that results in:</a:t>
            </a:r>
          </a:p>
          <a:p>
            <a:pPr lvl="1">
              <a:spcBef>
                <a:spcPts val="0"/>
              </a:spcBef>
              <a:spcAft>
                <a:spcPts val="0"/>
              </a:spcAft>
            </a:pPr>
            <a:r>
              <a:rPr lang="en-GB" sz="2600" dirty="0"/>
              <a:t>Publication pressure</a:t>
            </a:r>
          </a:p>
          <a:p>
            <a:pPr lvl="1">
              <a:spcBef>
                <a:spcPts val="0"/>
              </a:spcBef>
              <a:spcAft>
                <a:spcPts val="0"/>
              </a:spcAft>
            </a:pPr>
            <a:r>
              <a:rPr lang="en-GB" sz="2600" dirty="0"/>
              <a:t>Pressure to publish in so-called high-ranking journals</a:t>
            </a:r>
          </a:p>
          <a:p>
            <a:pPr lvl="1">
              <a:spcBef>
                <a:spcPts val="0"/>
              </a:spcBef>
              <a:spcAft>
                <a:spcPts val="0"/>
              </a:spcAft>
            </a:pPr>
            <a:r>
              <a:rPr lang="en-GB" sz="2600" dirty="0"/>
              <a:t>Pressure to obtain external funding</a:t>
            </a:r>
          </a:p>
          <a:p>
            <a:pPr>
              <a:spcBef>
                <a:spcPts val="0"/>
              </a:spcBef>
              <a:spcAft>
                <a:spcPts val="0"/>
              </a:spcAft>
            </a:pPr>
            <a:r>
              <a:rPr lang="en-GB" sz="2600" dirty="0"/>
              <a:t>Metrification is intimately linked to merit and meritocracy as a temptation to count rather than read</a:t>
            </a:r>
          </a:p>
          <a:p>
            <a:pPr>
              <a:spcBef>
                <a:spcPts val="0"/>
              </a:spcBef>
              <a:spcAft>
                <a:spcPts val="0"/>
              </a:spcAft>
            </a:pPr>
            <a:r>
              <a:rPr lang="en-GB" sz="2600" dirty="0"/>
              <a:t>Institutional versus </a:t>
            </a:r>
            <a:r>
              <a:rPr lang="en-GB" sz="2600"/>
              <a:t>individual assessments</a:t>
            </a:r>
            <a:endParaRPr lang="en-GB" sz="2600" dirty="0"/>
          </a:p>
        </p:txBody>
      </p:sp>
    </p:spTree>
    <p:extLst>
      <p:ext uri="{BB962C8B-B14F-4D97-AF65-F5344CB8AC3E}">
        <p14:creationId xmlns:p14="http://schemas.microsoft.com/office/powerpoint/2010/main" val="79462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1E5D90-2795-4363-86BA-F8F97BE79668}"/>
              </a:ext>
            </a:extLst>
          </p:cNvPr>
          <p:cNvSpPr>
            <a:spLocks noGrp="1"/>
          </p:cNvSpPr>
          <p:nvPr>
            <p:ph type="title"/>
          </p:nvPr>
        </p:nvSpPr>
        <p:spPr/>
        <p:txBody>
          <a:bodyPr>
            <a:normAutofit fontScale="90000"/>
          </a:bodyPr>
          <a:lstStyle/>
          <a:p>
            <a:r>
              <a:rPr lang="en-GB" sz="4000" b="1" dirty="0"/>
              <a:t>Conclusion I:</a:t>
            </a:r>
            <a:r>
              <a:rPr lang="en-GB" sz="4000" b="1" baseline="0" dirty="0"/>
              <a:t> The socio-epistemic circumstances</a:t>
            </a:r>
            <a:r>
              <a:rPr lang="en-GB" sz="4000" b="1" dirty="0"/>
              <a:t> of university research</a:t>
            </a:r>
          </a:p>
        </p:txBody>
      </p:sp>
      <p:sp>
        <p:nvSpPr>
          <p:cNvPr id="3" name="Plassholder for innhold 2">
            <a:extLst>
              <a:ext uri="{FF2B5EF4-FFF2-40B4-BE49-F238E27FC236}">
                <a16:creationId xmlns:a16="http://schemas.microsoft.com/office/drawing/2014/main" id="{650B5FEC-0931-4AC7-86A8-AF401213C57C}"/>
              </a:ext>
            </a:extLst>
          </p:cNvPr>
          <p:cNvSpPr>
            <a:spLocks noGrp="1"/>
          </p:cNvSpPr>
          <p:nvPr>
            <p:ph idx="1"/>
          </p:nvPr>
        </p:nvSpPr>
        <p:spPr>
          <a:xfrm>
            <a:off x="708794" y="2497666"/>
            <a:ext cx="7856265" cy="3705307"/>
          </a:xfrm>
        </p:spPr>
        <p:txBody>
          <a:bodyPr>
            <a:normAutofit fontScale="92500" lnSpcReduction="20000"/>
          </a:bodyPr>
          <a:lstStyle/>
          <a:p>
            <a:pPr>
              <a:lnSpc>
                <a:spcPct val="120000"/>
              </a:lnSpc>
              <a:spcBef>
                <a:spcPts val="0"/>
              </a:spcBef>
              <a:spcAft>
                <a:spcPts val="0"/>
              </a:spcAft>
            </a:pPr>
            <a:r>
              <a:rPr lang="en-GB" sz="2000" dirty="0"/>
              <a:t>External forces imposing</a:t>
            </a:r>
          </a:p>
          <a:p>
            <a:pPr lvl="1">
              <a:lnSpc>
                <a:spcPct val="120000"/>
              </a:lnSpc>
              <a:spcBef>
                <a:spcPts val="0"/>
              </a:spcBef>
              <a:spcAft>
                <a:spcPts val="0"/>
              </a:spcAft>
            </a:pPr>
            <a:r>
              <a:rPr lang="en-GB" dirty="0"/>
              <a:t>Funding opportunities and the need for navigating “relevance”</a:t>
            </a:r>
          </a:p>
          <a:p>
            <a:pPr lvl="1">
              <a:lnSpc>
                <a:spcPct val="120000"/>
              </a:lnSpc>
              <a:spcBef>
                <a:spcPts val="0"/>
              </a:spcBef>
              <a:spcAft>
                <a:spcPts val="0"/>
              </a:spcAft>
            </a:pPr>
            <a:r>
              <a:rPr lang="en-GB" dirty="0"/>
              <a:t>Disciplining for providing public goods</a:t>
            </a:r>
          </a:p>
          <a:p>
            <a:pPr lvl="1">
              <a:lnSpc>
                <a:spcPct val="120000"/>
              </a:lnSpc>
              <a:spcBef>
                <a:spcPts val="0"/>
              </a:spcBef>
              <a:spcAft>
                <a:spcPts val="0"/>
              </a:spcAft>
            </a:pPr>
            <a:r>
              <a:rPr lang="en-GB" dirty="0"/>
              <a:t>Ideological pressure</a:t>
            </a:r>
          </a:p>
          <a:p>
            <a:pPr lvl="1">
              <a:lnSpc>
                <a:spcPct val="120000"/>
              </a:lnSpc>
              <a:spcBef>
                <a:spcPts val="0"/>
              </a:spcBef>
              <a:spcAft>
                <a:spcPts val="0"/>
              </a:spcAft>
            </a:pPr>
            <a:r>
              <a:rPr lang="en-GB" dirty="0"/>
              <a:t>Bureaucratic rules and assessment through metrics</a:t>
            </a:r>
          </a:p>
          <a:p>
            <a:pPr>
              <a:lnSpc>
                <a:spcPct val="120000"/>
              </a:lnSpc>
              <a:spcBef>
                <a:spcPts val="0"/>
              </a:spcBef>
              <a:spcAft>
                <a:spcPts val="0"/>
              </a:spcAft>
            </a:pPr>
            <a:r>
              <a:rPr lang="en-GB" sz="2000" dirty="0"/>
              <a:t>Internal circumstances</a:t>
            </a:r>
          </a:p>
          <a:p>
            <a:pPr lvl="1">
              <a:lnSpc>
                <a:spcPct val="120000"/>
              </a:lnSpc>
              <a:spcBef>
                <a:spcPts val="0"/>
              </a:spcBef>
              <a:spcAft>
                <a:spcPts val="0"/>
              </a:spcAft>
            </a:pPr>
            <a:r>
              <a:rPr lang="en-GB" sz="2100" dirty="0"/>
              <a:t>Opportunities</a:t>
            </a:r>
            <a:r>
              <a:rPr lang="en-GB" sz="2100" baseline="0" dirty="0"/>
              <a:t> related to the research-teaching nexus and universities’ extensive knowledge ecologies.</a:t>
            </a:r>
            <a:endParaRPr lang="en-GB" sz="2100" dirty="0"/>
          </a:p>
          <a:p>
            <a:pPr lvl="1">
              <a:lnSpc>
                <a:spcPct val="120000"/>
              </a:lnSpc>
              <a:spcBef>
                <a:spcPts val="0"/>
              </a:spcBef>
              <a:spcAft>
                <a:spcPts val="0"/>
              </a:spcAft>
            </a:pPr>
            <a:r>
              <a:rPr lang="en-GB" dirty="0"/>
              <a:t>Epistemic disciplining through canons, epistemic authority, and assessment practices</a:t>
            </a:r>
          </a:p>
          <a:p>
            <a:pPr lvl="1">
              <a:lnSpc>
                <a:spcPct val="120000"/>
              </a:lnSpc>
              <a:spcBef>
                <a:spcPts val="0"/>
              </a:spcBef>
              <a:spcAft>
                <a:spcPts val="0"/>
              </a:spcAft>
            </a:pPr>
            <a:r>
              <a:rPr lang="en-GB" dirty="0"/>
              <a:t>Hierarchy</a:t>
            </a:r>
          </a:p>
          <a:p>
            <a:pPr lvl="1">
              <a:lnSpc>
                <a:spcPct val="120000"/>
              </a:lnSpc>
              <a:spcBef>
                <a:spcPts val="0"/>
              </a:spcBef>
              <a:spcAft>
                <a:spcPts val="0"/>
              </a:spcAft>
            </a:pPr>
            <a:r>
              <a:rPr lang="en-GB" dirty="0"/>
              <a:t>Time-consuming and potentially uncomfortable epistemic politics.</a:t>
            </a:r>
          </a:p>
        </p:txBody>
      </p:sp>
    </p:spTree>
    <p:extLst>
      <p:ext uri="{BB962C8B-B14F-4D97-AF65-F5344CB8AC3E}">
        <p14:creationId xmlns:p14="http://schemas.microsoft.com/office/powerpoint/2010/main" val="170405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87D4C5-55F9-A01C-D914-9A29577A97B0}"/>
              </a:ext>
            </a:extLst>
          </p:cNvPr>
          <p:cNvSpPr>
            <a:spLocks noGrp="1"/>
          </p:cNvSpPr>
          <p:nvPr>
            <p:ph type="title"/>
          </p:nvPr>
        </p:nvSpPr>
        <p:spPr/>
        <p:txBody>
          <a:bodyPr>
            <a:normAutofit fontScale="90000"/>
          </a:bodyPr>
          <a:lstStyle/>
          <a:p>
            <a:r>
              <a:rPr lang="en-US" dirty="0"/>
              <a:t>Conclusion II: Are </a:t>
            </a:r>
            <a:r>
              <a:rPr lang="en-US" baseline="0" dirty="0"/>
              <a:t>Norwegian universities in trouble?</a:t>
            </a:r>
            <a:endParaRPr lang="en-US" dirty="0"/>
          </a:p>
        </p:txBody>
      </p:sp>
      <p:sp>
        <p:nvSpPr>
          <p:cNvPr id="3" name="Plassholder for innhold 2">
            <a:extLst>
              <a:ext uri="{FF2B5EF4-FFF2-40B4-BE49-F238E27FC236}">
                <a16:creationId xmlns:a16="http://schemas.microsoft.com/office/drawing/2014/main" id="{4ECA5A14-AB69-C5FC-5CE4-37AC4BBB539A}"/>
              </a:ext>
            </a:extLst>
          </p:cNvPr>
          <p:cNvSpPr>
            <a:spLocks noGrp="1"/>
          </p:cNvSpPr>
          <p:nvPr>
            <p:ph idx="1"/>
          </p:nvPr>
        </p:nvSpPr>
        <p:spPr>
          <a:xfrm>
            <a:off x="760535" y="2490135"/>
            <a:ext cx="7215066" cy="3686461"/>
          </a:xfrm>
        </p:spPr>
        <p:txBody>
          <a:bodyPr>
            <a:normAutofit/>
          </a:bodyPr>
          <a:lstStyle/>
          <a:p>
            <a:r>
              <a:rPr lang="en-US" dirty="0"/>
              <a:t>Should I stay or should I go?</a:t>
            </a:r>
          </a:p>
        </p:txBody>
      </p:sp>
    </p:spTree>
    <p:extLst>
      <p:ext uri="{BB962C8B-B14F-4D97-AF65-F5344CB8AC3E}">
        <p14:creationId xmlns:p14="http://schemas.microsoft.com/office/powerpoint/2010/main" val="14387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A365C3-4628-E9F0-1560-64FFE1B56BAD}"/>
              </a:ext>
            </a:extLst>
          </p:cNvPr>
          <p:cNvSpPr>
            <a:spLocks noGrp="1"/>
          </p:cNvSpPr>
          <p:nvPr>
            <p:ph type="title"/>
          </p:nvPr>
        </p:nvSpPr>
        <p:spPr/>
        <p:txBody>
          <a:bodyPr/>
          <a:lstStyle/>
          <a:p>
            <a:r>
              <a:rPr lang="en-US" noProof="0" dirty="0"/>
              <a:t>Intro:</a:t>
            </a:r>
            <a:r>
              <a:rPr lang="en-US" baseline="0" noProof="0" dirty="0"/>
              <a:t> a changing mood</a:t>
            </a:r>
            <a:endParaRPr lang="en-US" noProof="0" dirty="0"/>
          </a:p>
        </p:txBody>
      </p:sp>
      <p:sp>
        <p:nvSpPr>
          <p:cNvPr id="6" name="Plassholder for innhold 5">
            <a:extLst>
              <a:ext uri="{FF2B5EF4-FFF2-40B4-BE49-F238E27FC236}">
                <a16:creationId xmlns:a16="http://schemas.microsoft.com/office/drawing/2014/main" id="{B9B889BA-80DD-776C-8EAB-7B4428B41D24}"/>
              </a:ext>
            </a:extLst>
          </p:cNvPr>
          <p:cNvSpPr>
            <a:spLocks noGrp="1"/>
          </p:cNvSpPr>
          <p:nvPr>
            <p:ph idx="1"/>
          </p:nvPr>
        </p:nvSpPr>
        <p:spPr>
          <a:xfrm>
            <a:off x="868102" y="2490135"/>
            <a:ext cx="7538976" cy="3679171"/>
          </a:xfrm>
        </p:spPr>
        <p:txBody>
          <a:bodyPr>
            <a:normAutofit fontScale="92500" lnSpcReduction="20000"/>
          </a:bodyPr>
          <a:lstStyle/>
          <a:p>
            <a:r>
              <a:rPr lang="en-US" noProof="0" dirty="0"/>
              <a:t>Up</a:t>
            </a:r>
            <a:r>
              <a:rPr lang="en-US" baseline="0" noProof="0" dirty="0"/>
              <a:t> till now, Norwegian universities have been characterized by careful optimism</a:t>
            </a:r>
          </a:p>
          <a:p>
            <a:r>
              <a:rPr lang="en-US" baseline="0" noProof="0" dirty="0"/>
              <a:t>But, a 2024 survey of employees in higher education found that:</a:t>
            </a:r>
          </a:p>
          <a:p>
            <a:pPr lvl="1"/>
            <a:r>
              <a:rPr lang="en-US" dirty="0"/>
              <a:t>Two out of three say they are already affected by cuts at their institutions.</a:t>
            </a:r>
          </a:p>
          <a:p>
            <a:pPr lvl="1"/>
            <a:r>
              <a:rPr lang="en-US" dirty="0"/>
              <a:t>More than 90 % are worried that cuts will affect their work situation negatively in the future.</a:t>
            </a:r>
          </a:p>
          <a:p>
            <a:pPr lvl="1"/>
            <a:r>
              <a:rPr lang="en-US" dirty="0"/>
              <a:t>Two out of three fear for their own employment, and nearly every respondent is somewhat or very concerned about the professional development, the research, the teaching and the work environment.</a:t>
            </a:r>
          </a:p>
          <a:p>
            <a:pPr lvl="1"/>
            <a:r>
              <a:rPr lang="en-US" dirty="0"/>
              <a:t>PhDs and postdoctoral researchers are the most concerned.</a:t>
            </a:r>
          </a:p>
        </p:txBody>
      </p:sp>
    </p:spTree>
    <p:extLst>
      <p:ext uri="{BB962C8B-B14F-4D97-AF65-F5344CB8AC3E}">
        <p14:creationId xmlns:p14="http://schemas.microsoft.com/office/powerpoint/2010/main" val="238785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B505F2-1077-A962-13F2-CBF67101CD57}"/>
              </a:ext>
            </a:extLst>
          </p:cNvPr>
          <p:cNvSpPr>
            <a:spLocks noGrp="1"/>
          </p:cNvSpPr>
          <p:nvPr>
            <p:ph type="title"/>
          </p:nvPr>
        </p:nvSpPr>
        <p:spPr/>
        <p:txBody>
          <a:bodyPr>
            <a:normAutofit fontScale="90000"/>
          </a:bodyPr>
          <a:lstStyle/>
          <a:p>
            <a:r>
              <a:rPr lang="en-US" noProof="0" dirty="0">
                <a:solidFill>
                  <a:schemeClr val="tx1"/>
                </a:solidFill>
              </a:rPr>
              <a:t>2025 – a new year of university drama</a:t>
            </a:r>
          </a:p>
        </p:txBody>
      </p:sp>
      <p:sp>
        <p:nvSpPr>
          <p:cNvPr id="3" name="Plassholder for innhold 2">
            <a:extLst>
              <a:ext uri="{FF2B5EF4-FFF2-40B4-BE49-F238E27FC236}">
                <a16:creationId xmlns:a16="http://schemas.microsoft.com/office/drawing/2014/main" id="{C7E6C44B-88E8-9F2F-4E98-786163F6B9C3}"/>
              </a:ext>
            </a:extLst>
          </p:cNvPr>
          <p:cNvSpPr>
            <a:spLocks noGrp="1"/>
          </p:cNvSpPr>
          <p:nvPr>
            <p:ph idx="1"/>
          </p:nvPr>
        </p:nvSpPr>
        <p:spPr>
          <a:xfrm>
            <a:off x="511628" y="2254250"/>
            <a:ext cx="8120744" cy="3880332"/>
          </a:xfrm>
        </p:spPr>
        <p:txBody>
          <a:bodyPr>
            <a:normAutofit/>
          </a:bodyPr>
          <a:lstStyle/>
          <a:p>
            <a:endParaRPr lang="en-US" sz="2800" dirty="0">
              <a:solidFill>
                <a:schemeClr val="tx1"/>
              </a:solidFill>
            </a:endParaRPr>
          </a:p>
          <a:p>
            <a:pPr lvl="1"/>
            <a:r>
              <a:rPr lang="en-US" sz="2400" dirty="0">
                <a:solidFill>
                  <a:schemeClr val="tx1"/>
                </a:solidFill>
              </a:rPr>
              <a:t>US universities under attack. Academic freedom is bluntly violated – Trump and Vance</a:t>
            </a:r>
          </a:p>
          <a:p>
            <a:pPr lvl="1"/>
            <a:r>
              <a:rPr lang="en-US" sz="2400" dirty="0">
                <a:solidFill>
                  <a:schemeClr val="tx1"/>
                </a:solidFill>
              </a:rPr>
              <a:t>Gaza and worldwide student protests</a:t>
            </a:r>
          </a:p>
          <a:p>
            <a:pPr lvl="1"/>
            <a:r>
              <a:rPr lang="en-US" sz="2400" dirty="0">
                <a:solidFill>
                  <a:schemeClr val="tx1"/>
                </a:solidFill>
              </a:rPr>
              <a:t>Widespread uneasiness about the role of higher education</a:t>
            </a:r>
          </a:p>
          <a:p>
            <a:pPr lvl="1"/>
            <a:r>
              <a:rPr lang="en-US" sz="2400" dirty="0">
                <a:solidFill>
                  <a:schemeClr val="tx1"/>
                </a:solidFill>
              </a:rPr>
              <a:t>Academic careers appear less attractive due to precarity and workloads</a:t>
            </a:r>
          </a:p>
        </p:txBody>
      </p:sp>
    </p:spTree>
    <p:extLst>
      <p:ext uri="{BB962C8B-B14F-4D97-AF65-F5344CB8AC3E}">
        <p14:creationId xmlns:p14="http://schemas.microsoft.com/office/powerpoint/2010/main" val="90133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A2AC80-3F3A-69FF-F975-AB172618BE36}"/>
              </a:ext>
            </a:extLst>
          </p:cNvPr>
          <p:cNvSpPr>
            <a:spLocks noGrp="1"/>
          </p:cNvSpPr>
          <p:nvPr>
            <p:ph type="title"/>
          </p:nvPr>
        </p:nvSpPr>
        <p:spPr>
          <a:xfrm>
            <a:off x="910541" y="915337"/>
            <a:ext cx="7341575" cy="1303867"/>
          </a:xfrm>
        </p:spPr>
        <p:txBody>
          <a:bodyPr>
            <a:normAutofit fontScale="90000"/>
          </a:bodyPr>
          <a:lstStyle/>
          <a:p>
            <a:r>
              <a:rPr lang="en-US" dirty="0"/>
              <a:t>Nevertheless, universities are important, which have some consequences</a:t>
            </a:r>
          </a:p>
        </p:txBody>
      </p:sp>
      <p:sp>
        <p:nvSpPr>
          <p:cNvPr id="3" name="Plassholder for innhold 2">
            <a:extLst>
              <a:ext uri="{FF2B5EF4-FFF2-40B4-BE49-F238E27FC236}">
                <a16:creationId xmlns:a16="http://schemas.microsoft.com/office/drawing/2014/main" id="{81FF82A5-0B0B-C920-B5CA-C481A351B85B}"/>
              </a:ext>
            </a:extLst>
          </p:cNvPr>
          <p:cNvSpPr>
            <a:spLocks noGrp="1"/>
          </p:cNvSpPr>
          <p:nvPr>
            <p:ph idx="1"/>
          </p:nvPr>
        </p:nvSpPr>
        <p:spPr>
          <a:xfrm>
            <a:off x="958362" y="2490134"/>
            <a:ext cx="7341575" cy="3695253"/>
          </a:xfrm>
        </p:spPr>
        <p:txBody>
          <a:bodyPr>
            <a:normAutofit fontScale="92500" lnSpcReduction="20000"/>
          </a:bodyPr>
          <a:lstStyle/>
          <a:p>
            <a:pPr>
              <a:spcBef>
                <a:spcPts val="0"/>
              </a:spcBef>
              <a:spcAft>
                <a:spcPts val="0"/>
              </a:spcAft>
            </a:pPr>
            <a:r>
              <a:rPr lang="en-US" kern="1200" dirty="0">
                <a:solidFill>
                  <a:srgbClr val="000000"/>
                </a:solidFill>
                <a:effectLst/>
                <a:latin typeface="Calibri" panose="020F0502020204030204" pitchFamily="34" charset="0"/>
              </a:rPr>
              <a:t>“</a:t>
            </a:r>
            <a:r>
              <a:rPr lang="en-US" i="1" kern="1200" dirty="0">
                <a:solidFill>
                  <a:srgbClr val="000000"/>
                </a:solidFill>
                <a:effectLst/>
                <a:latin typeface="Calibri" panose="020F0502020204030204" pitchFamily="34" charset="0"/>
              </a:rPr>
              <a:t>From modest beginnings over nine hundred years ago, it [the university] has become the quiet but decisive catalyst in modern society, the factor essential to its effective functioning and well-being” </a:t>
            </a:r>
            <a:r>
              <a:rPr lang="en-US" kern="1200" dirty="0">
                <a:solidFill>
                  <a:srgbClr val="000000"/>
                </a:solidFill>
                <a:effectLst/>
                <a:latin typeface="Calibri" panose="020F0502020204030204" pitchFamily="34" charset="0"/>
              </a:rPr>
              <a:t>(Frank Rhodes, 2001: xi).</a:t>
            </a:r>
          </a:p>
          <a:p>
            <a:pPr>
              <a:spcBef>
                <a:spcPts val="0"/>
              </a:spcBef>
              <a:spcAft>
                <a:spcPts val="0"/>
              </a:spcAft>
            </a:pPr>
            <a:endParaRPr lang="en-US" kern="1200" dirty="0">
              <a:solidFill>
                <a:srgbClr val="000000"/>
              </a:solidFill>
              <a:effectLst/>
              <a:latin typeface="Calibri" panose="020F0502020204030204" pitchFamily="34" charset="0"/>
            </a:endParaRPr>
          </a:p>
          <a:p>
            <a:pPr>
              <a:spcBef>
                <a:spcPts val="0"/>
              </a:spcBef>
              <a:spcAft>
                <a:spcPts val="0"/>
              </a:spcAft>
            </a:pPr>
            <a:r>
              <a:rPr lang="en-US" dirty="0">
                <a:solidFill>
                  <a:srgbClr val="000000"/>
                </a:solidFill>
                <a:latin typeface="Calibri" panose="020F0502020204030204" pitchFamily="34" charset="0"/>
              </a:rPr>
              <a:t>What does this mean in practice?</a:t>
            </a:r>
          </a:p>
          <a:p>
            <a:pPr lvl="1">
              <a:spcBef>
                <a:spcPts val="0"/>
              </a:spcBef>
              <a:spcAft>
                <a:spcPts val="0"/>
              </a:spcAft>
            </a:pPr>
            <a:r>
              <a:rPr lang="en-US" sz="2400" dirty="0">
                <a:solidFill>
                  <a:srgbClr val="000000"/>
                </a:solidFill>
                <a:latin typeface="Calibri" panose="020F0502020204030204" pitchFamily="34" charset="0"/>
              </a:rPr>
              <a:t>External and internal pressure to contribute to social development. Great expectations!</a:t>
            </a:r>
          </a:p>
          <a:p>
            <a:pPr lvl="1">
              <a:spcBef>
                <a:spcPts val="0"/>
              </a:spcBef>
              <a:spcAft>
                <a:spcPts val="0"/>
              </a:spcAft>
            </a:pPr>
            <a:r>
              <a:rPr lang="en-US" sz="2400" dirty="0">
                <a:solidFill>
                  <a:srgbClr val="000000"/>
                </a:solidFill>
                <a:latin typeface="Calibri" panose="020F0502020204030204" pitchFamily="34" charset="0"/>
              </a:rPr>
              <a:t>Disciplining measures like performance metrics and reporting</a:t>
            </a:r>
          </a:p>
          <a:p>
            <a:pPr lvl="1">
              <a:spcBef>
                <a:spcPts val="0"/>
              </a:spcBef>
              <a:spcAft>
                <a:spcPts val="0"/>
              </a:spcAft>
            </a:pPr>
            <a:r>
              <a:rPr lang="en-US" sz="2400" dirty="0">
                <a:solidFill>
                  <a:srgbClr val="000000"/>
                </a:solidFill>
                <a:latin typeface="Calibri" panose="020F0502020204030204" pitchFamily="34" charset="0"/>
              </a:rPr>
              <a:t>In Norway,</a:t>
            </a:r>
            <a:r>
              <a:rPr lang="en-US" sz="2400" baseline="0" dirty="0">
                <a:solidFill>
                  <a:srgbClr val="000000"/>
                </a:solidFill>
                <a:latin typeface="Calibri" panose="020F0502020204030204" pitchFamily="34" charset="0"/>
              </a:rPr>
              <a:t> increasing political emphasis on deadlines and completion of degrees</a:t>
            </a:r>
            <a:endParaRPr lang="en-US" sz="2400" dirty="0"/>
          </a:p>
        </p:txBody>
      </p:sp>
    </p:spTree>
    <p:extLst>
      <p:ext uri="{BB962C8B-B14F-4D97-AF65-F5344CB8AC3E}">
        <p14:creationId xmlns:p14="http://schemas.microsoft.com/office/powerpoint/2010/main" val="28137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E309D79-7346-46E3-9A70-F25869341D2F}"/>
              </a:ext>
            </a:extLst>
          </p:cNvPr>
          <p:cNvSpPr>
            <a:spLocks noGrp="1"/>
          </p:cNvSpPr>
          <p:nvPr>
            <p:ph type="title"/>
          </p:nvPr>
        </p:nvSpPr>
        <p:spPr/>
        <p:txBody>
          <a:bodyPr>
            <a:normAutofit/>
          </a:bodyPr>
          <a:lstStyle/>
          <a:p>
            <a:r>
              <a:rPr lang="en-GB" sz="4500" dirty="0"/>
              <a:t>Definition of a university</a:t>
            </a:r>
          </a:p>
        </p:txBody>
      </p:sp>
      <p:sp>
        <p:nvSpPr>
          <p:cNvPr id="6" name="Plassholder for innhold 5">
            <a:extLst>
              <a:ext uri="{FF2B5EF4-FFF2-40B4-BE49-F238E27FC236}">
                <a16:creationId xmlns:a16="http://schemas.microsoft.com/office/drawing/2014/main" id="{A3F13B6D-30B1-40D2-B1FF-7BDFDA35EA7A}"/>
              </a:ext>
            </a:extLst>
          </p:cNvPr>
          <p:cNvSpPr>
            <a:spLocks noGrp="1"/>
          </p:cNvSpPr>
          <p:nvPr>
            <p:ph idx="1"/>
          </p:nvPr>
        </p:nvSpPr>
        <p:spPr/>
        <p:txBody>
          <a:bodyPr>
            <a:normAutofit fontScale="70000" lnSpcReduction="20000"/>
          </a:bodyPr>
          <a:lstStyle/>
          <a:p>
            <a:r>
              <a:rPr lang="en-US" sz="3600" dirty="0"/>
              <a:t>An institution of higher learning providing facilities for teaching and research and authorized to grant academic degrees (Merriam-Webster)</a:t>
            </a:r>
          </a:p>
          <a:p>
            <a:r>
              <a:rPr lang="en-US" sz="3600" dirty="0"/>
              <a:t>Notice the implicit emphasis on the unity of research and teaching – a defining quality of universities</a:t>
            </a:r>
          </a:p>
          <a:p>
            <a:r>
              <a:rPr lang="en-US" sz="3600" dirty="0"/>
              <a:t>To discuss: How may the idea of a unity of research and teaching impact your research?</a:t>
            </a:r>
          </a:p>
        </p:txBody>
      </p:sp>
    </p:spTree>
    <p:extLst>
      <p:ext uri="{BB962C8B-B14F-4D97-AF65-F5344CB8AC3E}">
        <p14:creationId xmlns:p14="http://schemas.microsoft.com/office/powerpoint/2010/main" val="40931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FE6E99-9256-4D06-AF27-A481CAA3FE24}"/>
              </a:ext>
            </a:extLst>
          </p:cNvPr>
          <p:cNvSpPr>
            <a:spLocks noGrp="1"/>
          </p:cNvSpPr>
          <p:nvPr>
            <p:ph type="title"/>
          </p:nvPr>
        </p:nvSpPr>
        <p:spPr>
          <a:xfrm>
            <a:off x="958362" y="915337"/>
            <a:ext cx="7017238" cy="1303867"/>
          </a:xfrm>
        </p:spPr>
        <p:txBody>
          <a:bodyPr>
            <a:noAutofit/>
          </a:bodyPr>
          <a:lstStyle/>
          <a:p>
            <a:r>
              <a:rPr lang="en-GB" sz="3600" b="1" dirty="0"/>
              <a:t>This lecture addresses universities as socio-epistemic</a:t>
            </a:r>
            <a:r>
              <a:rPr lang="en-GB" sz="3600" b="1" baseline="0" dirty="0"/>
              <a:t> environments of research and scholarship</a:t>
            </a:r>
            <a:endParaRPr lang="en-GB" sz="3600" b="1" dirty="0"/>
          </a:p>
        </p:txBody>
      </p:sp>
      <p:sp>
        <p:nvSpPr>
          <p:cNvPr id="3" name="Plassholder for innhold 2">
            <a:extLst>
              <a:ext uri="{FF2B5EF4-FFF2-40B4-BE49-F238E27FC236}">
                <a16:creationId xmlns:a16="http://schemas.microsoft.com/office/drawing/2014/main" id="{DCEBFB93-1BD7-4465-8257-92C6C3352B06}"/>
              </a:ext>
            </a:extLst>
          </p:cNvPr>
          <p:cNvSpPr>
            <a:spLocks noGrp="1"/>
          </p:cNvSpPr>
          <p:nvPr>
            <p:ph idx="1"/>
          </p:nvPr>
        </p:nvSpPr>
        <p:spPr>
          <a:xfrm>
            <a:off x="628649" y="2463758"/>
            <a:ext cx="7794381" cy="3660084"/>
          </a:xfrm>
        </p:spPr>
        <p:txBody>
          <a:bodyPr>
            <a:normAutofit fontScale="77500" lnSpcReduction="20000"/>
          </a:bodyPr>
          <a:lstStyle/>
          <a:p>
            <a:pPr>
              <a:spcBef>
                <a:spcPts val="0"/>
              </a:spcBef>
              <a:spcAft>
                <a:spcPts val="0"/>
              </a:spcAft>
            </a:pPr>
            <a:r>
              <a:rPr lang="en-GB" sz="3200" dirty="0"/>
              <a:t>Standard theories of science have a cognitive bias, a disembodied or internalist view of science, with focus mainly on issues such as</a:t>
            </a:r>
          </a:p>
          <a:p>
            <a:pPr lvl="1">
              <a:spcBef>
                <a:spcPts val="0"/>
              </a:spcBef>
              <a:spcAft>
                <a:spcPts val="0"/>
              </a:spcAft>
            </a:pPr>
            <a:r>
              <a:rPr lang="en-GB" sz="3200" dirty="0"/>
              <a:t>Methodology</a:t>
            </a:r>
          </a:p>
          <a:p>
            <a:pPr lvl="1">
              <a:spcBef>
                <a:spcPts val="0"/>
              </a:spcBef>
              <a:spcAft>
                <a:spcPts val="0"/>
              </a:spcAft>
            </a:pPr>
            <a:r>
              <a:rPr lang="en-GB" sz="3200" dirty="0"/>
              <a:t>Objectivity</a:t>
            </a:r>
          </a:p>
          <a:p>
            <a:pPr lvl="1">
              <a:spcBef>
                <a:spcPts val="0"/>
              </a:spcBef>
              <a:spcAft>
                <a:spcPts val="0"/>
              </a:spcAft>
            </a:pPr>
            <a:r>
              <a:rPr lang="en-GB" sz="3200" dirty="0"/>
              <a:t>Demarcation criteria</a:t>
            </a:r>
          </a:p>
          <a:p>
            <a:pPr lvl="1">
              <a:spcBef>
                <a:spcPts val="0"/>
              </a:spcBef>
              <a:spcAft>
                <a:spcPts val="0"/>
              </a:spcAft>
            </a:pPr>
            <a:r>
              <a:rPr lang="en-GB" sz="3200" dirty="0"/>
              <a:t>Rationality (or lack of)</a:t>
            </a:r>
          </a:p>
          <a:p>
            <a:pPr lvl="1">
              <a:spcBef>
                <a:spcPts val="0"/>
              </a:spcBef>
              <a:spcAft>
                <a:spcPts val="0"/>
              </a:spcAft>
            </a:pPr>
            <a:r>
              <a:rPr lang="en-GB" sz="3200" dirty="0"/>
              <a:t>The structuring and logic of arguments</a:t>
            </a:r>
          </a:p>
          <a:p>
            <a:pPr>
              <a:spcBef>
                <a:spcPts val="0"/>
              </a:spcBef>
              <a:spcAft>
                <a:spcPts val="0"/>
              </a:spcAft>
            </a:pPr>
            <a:r>
              <a:rPr lang="en-GB" sz="3200" dirty="0"/>
              <a:t>Today, we engage in “homework”, reflecting on features of everyday life at universities and what that means for our conditions for doing research</a:t>
            </a:r>
          </a:p>
          <a:p>
            <a:pPr marL="0" indent="0">
              <a:buNone/>
            </a:pPr>
            <a:endParaRPr lang="en-US" sz="2400" dirty="0"/>
          </a:p>
        </p:txBody>
      </p:sp>
    </p:spTree>
    <p:extLst>
      <p:ext uri="{BB962C8B-B14F-4D97-AF65-F5344CB8AC3E}">
        <p14:creationId xmlns:p14="http://schemas.microsoft.com/office/powerpoint/2010/main" val="423078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7C3A53-2813-4A15-84C1-F683C4296EF0}"/>
              </a:ext>
            </a:extLst>
          </p:cNvPr>
          <p:cNvSpPr>
            <a:spLocks noGrp="1"/>
          </p:cNvSpPr>
          <p:nvPr>
            <p:ph type="title"/>
          </p:nvPr>
        </p:nvSpPr>
        <p:spPr/>
        <p:txBody>
          <a:bodyPr>
            <a:noAutofit/>
          </a:bodyPr>
          <a:lstStyle/>
          <a:p>
            <a:r>
              <a:rPr lang="en-GB" sz="3600" b="1" dirty="0"/>
              <a:t>Some basic socio-epistemic features of universities</a:t>
            </a:r>
          </a:p>
        </p:txBody>
      </p:sp>
      <p:sp>
        <p:nvSpPr>
          <p:cNvPr id="3" name="Plassholder for innhold 2">
            <a:extLst>
              <a:ext uri="{FF2B5EF4-FFF2-40B4-BE49-F238E27FC236}">
                <a16:creationId xmlns:a16="http://schemas.microsoft.com/office/drawing/2014/main" id="{84C066EE-01CE-407D-B51E-B4C3603AE6A8}"/>
              </a:ext>
            </a:extLst>
          </p:cNvPr>
          <p:cNvSpPr>
            <a:spLocks noGrp="1"/>
          </p:cNvSpPr>
          <p:nvPr>
            <p:ph sz="half" idx="1"/>
          </p:nvPr>
        </p:nvSpPr>
        <p:spPr>
          <a:xfrm>
            <a:off x="807099" y="2487168"/>
            <a:ext cx="4618652" cy="3643044"/>
          </a:xfrm>
        </p:spPr>
        <p:txBody>
          <a:bodyPr>
            <a:normAutofit fontScale="70000" lnSpcReduction="20000"/>
          </a:bodyPr>
          <a:lstStyle/>
          <a:p>
            <a:r>
              <a:rPr lang="en-GB" sz="2400" dirty="0"/>
              <a:t>Research</a:t>
            </a:r>
            <a:r>
              <a:rPr lang="en-GB" sz="2400" baseline="0" dirty="0"/>
              <a:t> is done in the same place as </a:t>
            </a:r>
            <a:r>
              <a:rPr lang="en-GB" sz="2400" dirty="0"/>
              <a:t>teaching and supervision. Faculty are</a:t>
            </a:r>
            <a:r>
              <a:rPr lang="en-GB" dirty="0"/>
              <a:t> (mostly)</a:t>
            </a:r>
            <a:r>
              <a:rPr lang="en-GB" sz="2400" dirty="0"/>
              <a:t> both teachers and researchers. Teaching is a vital link between research</a:t>
            </a:r>
            <a:r>
              <a:rPr lang="en-GB" sz="2400" baseline="0" dirty="0"/>
              <a:t> and society!</a:t>
            </a:r>
            <a:endParaRPr lang="en-GB" sz="2400" dirty="0"/>
          </a:p>
          <a:p>
            <a:r>
              <a:rPr lang="en-GB" sz="2400" dirty="0"/>
              <a:t>Universities are intersected by comprehensive national and transnational networks/meshworks related to research but also to teaching and outreach. This makes universities into</a:t>
            </a:r>
            <a:r>
              <a:rPr lang="en-GB" sz="2400" baseline="0" dirty="0"/>
              <a:t> critical nodes in society’s knowledge ecologies.</a:t>
            </a:r>
            <a:endParaRPr lang="en-GB" sz="2400" dirty="0"/>
          </a:p>
          <a:p>
            <a:r>
              <a:rPr lang="en-GB" sz="2400" dirty="0"/>
              <a:t>Offers a comprehensive infrastructure, including libraries and digital networks</a:t>
            </a:r>
          </a:p>
          <a:p>
            <a:r>
              <a:rPr lang="en-GB" sz="2400" dirty="0"/>
              <a:t>The architecture provides spaces for work and interaction but also a physical environment for thinking</a:t>
            </a:r>
          </a:p>
        </p:txBody>
      </p:sp>
      <p:pic>
        <p:nvPicPr>
          <p:cNvPr id="5" name="Plassholder for innhold 4">
            <a:extLst>
              <a:ext uri="{FF2B5EF4-FFF2-40B4-BE49-F238E27FC236}">
                <a16:creationId xmlns:a16="http://schemas.microsoft.com/office/drawing/2014/main" id="{F677DF15-733C-4FCF-AC8E-7BE0D965B722}"/>
              </a:ext>
            </a:extLst>
          </p:cNvPr>
          <p:cNvPicPr>
            <a:picLocks noGrp="1" noChangeAspect="1"/>
          </p:cNvPicPr>
          <p:nvPr>
            <p:ph sz="half" idx="2"/>
          </p:nvPr>
        </p:nvPicPr>
        <p:blipFill>
          <a:blip r:embed="rId3"/>
          <a:stretch>
            <a:fillRect/>
          </a:stretch>
        </p:blipFill>
        <p:spPr>
          <a:xfrm>
            <a:off x="5589199" y="3196140"/>
            <a:ext cx="2857500" cy="1600200"/>
          </a:xfrm>
          <a:prstGeom prst="rect">
            <a:avLst/>
          </a:prstGeom>
        </p:spPr>
      </p:pic>
    </p:spTree>
    <p:extLst>
      <p:ext uri="{BB962C8B-B14F-4D97-AF65-F5344CB8AC3E}">
        <p14:creationId xmlns:p14="http://schemas.microsoft.com/office/powerpoint/2010/main" val="374704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95DD0A-5170-4868-B85A-5A1F0CF9EFEC}"/>
              </a:ext>
            </a:extLst>
          </p:cNvPr>
          <p:cNvSpPr>
            <a:spLocks noGrp="1"/>
          </p:cNvSpPr>
          <p:nvPr>
            <p:ph type="title"/>
          </p:nvPr>
        </p:nvSpPr>
        <p:spPr/>
        <p:txBody>
          <a:bodyPr>
            <a:normAutofit fontScale="90000"/>
          </a:bodyPr>
          <a:lstStyle/>
          <a:p>
            <a:r>
              <a:rPr lang="en-GB" sz="3300" b="1" dirty="0"/>
              <a:t>Universities as physical places of research – where</a:t>
            </a:r>
            <a:r>
              <a:rPr lang="en-GB" sz="3300" b="1" baseline="0" dirty="0"/>
              <a:t> would you prefer to be?</a:t>
            </a:r>
            <a:endParaRPr lang="en-GB" sz="3300" b="1" dirty="0"/>
          </a:p>
        </p:txBody>
      </p:sp>
      <p:pic>
        <p:nvPicPr>
          <p:cNvPr id="5" name="Plassholder for innhold 4">
            <a:extLst>
              <a:ext uri="{FF2B5EF4-FFF2-40B4-BE49-F238E27FC236}">
                <a16:creationId xmlns:a16="http://schemas.microsoft.com/office/drawing/2014/main" id="{34F59EBF-4F32-4680-B617-91FF70D2E6F1}"/>
              </a:ext>
            </a:extLst>
          </p:cNvPr>
          <p:cNvPicPr>
            <a:picLocks noGrp="1" noChangeAspect="1"/>
          </p:cNvPicPr>
          <p:nvPr>
            <p:ph sz="half" idx="1"/>
          </p:nvPr>
        </p:nvPicPr>
        <p:blipFill>
          <a:blip r:embed="rId3"/>
          <a:stretch>
            <a:fillRect/>
          </a:stretch>
        </p:blipFill>
        <p:spPr>
          <a:xfrm>
            <a:off x="1057276" y="2494457"/>
            <a:ext cx="2162784" cy="1620000"/>
          </a:xfrm>
          <a:prstGeom prst="rect">
            <a:avLst/>
          </a:prstGeom>
        </p:spPr>
      </p:pic>
      <p:pic>
        <p:nvPicPr>
          <p:cNvPr id="6" name="Plassholder for innhold 5">
            <a:extLst>
              <a:ext uri="{FF2B5EF4-FFF2-40B4-BE49-F238E27FC236}">
                <a16:creationId xmlns:a16="http://schemas.microsoft.com/office/drawing/2014/main" id="{EDC3E9A9-36AA-4010-A9FF-EE037C2A980A}"/>
              </a:ext>
            </a:extLst>
          </p:cNvPr>
          <p:cNvPicPr>
            <a:picLocks noGrp="1" noChangeAspect="1"/>
          </p:cNvPicPr>
          <p:nvPr>
            <p:ph sz="half" idx="2"/>
          </p:nvPr>
        </p:nvPicPr>
        <p:blipFill>
          <a:blip r:embed="rId4"/>
          <a:stretch>
            <a:fillRect/>
          </a:stretch>
        </p:blipFill>
        <p:spPr>
          <a:xfrm>
            <a:off x="4713567" y="2511000"/>
            <a:ext cx="2759012" cy="1836000"/>
          </a:xfrm>
          <a:prstGeom prst="rect">
            <a:avLst/>
          </a:prstGeom>
        </p:spPr>
      </p:pic>
      <p:pic>
        <p:nvPicPr>
          <p:cNvPr id="1026" name="Picture 2" descr="Fil:NTNU, Universitetssenteret på Dragvoll - Gnr. 48 53 (6834682497).jpg –  Wikipedia">
            <a:extLst>
              <a:ext uri="{FF2B5EF4-FFF2-40B4-BE49-F238E27FC236}">
                <a16:creationId xmlns:a16="http://schemas.microsoft.com/office/drawing/2014/main" id="{0B76B796-1293-43DF-B2A7-86B7D3ABF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329" y="4484329"/>
            <a:ext cx="27622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FD456979-DB8F-4503-1216-FD2240C0A0BB}"/>
              </a:ext>
            </a:extLst>
          </p:cNvPr>
          <p:cNvPicPr>
            <a:picLocks noChangeAspect="1"/>
          </p:cNvPicPr>
          <p:nvPr/>
        </p:nvPicPr>
        <p:blipFill>
          <a:blip r:embed="rId6"/>
          <a:stretch>
            <a:fillRect/>
          </a:stretch>
        </p:blipFill>
        <p:spPr>
          <a:xfrm>
            <a:off x="828675" y="4157555"/>
            <a:ext cx="2953331" cy="2088000"/>
          </a:xfrm>
          <a:prstGeom prst="rect">
            <a:avLst/>
          </a:prstGeom>
        </p:spPr>
      </p:pic>
    </p:spTree>
    <p:extLst>
      <p:ext uri="{BB962C8B-B14F-4D97-AF65-F5344CB8AC3E}">
        <p14:creationId xmlns:p14="http://schemas.microsoft.com/office/powerpoint/2010/main" val="33620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s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http://schemas.microsoft.com/office/2006/documentManagement/types"/>
    <ds:schemaRef ds:uri="4873beb7-5857-4685-be1f-d57550cc96cc"/>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1745</Words>
  <Application>Microsoft Office PowerPoint</Application>
  <PresentationFormat>Skjermfremvisning (4:3)</PresentationFormat>
  <Paragraphs>160</Paragraphs>
  <Slides>26</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Euphemia</vt:lpstr>
      <vt:lpstr>Garamond</vt:lpstr>
      <vt:lpstr>Organisk</vt:lpstr>
      <vt:lpstr>The university as a place and a context for research: Academic freedom, canons, epistemic authority, and epistemic politics</vt:lpstr>
      <vt:lpstr>Today, I invite you to consider how working at a university may influence your research </vt:lpstr>
      <vt:lpstr>Intro: a changing mood</vt:lpstr>
      <vt:lpstr>2025 – a new year of university drama</vt:lpstr>
      <vt:lpstr>Nevertheless, universities are important, which have some consequences</vt:lpstr>
      <vt:lpstr>Definition of a university</vt:lpstr>
      <vt:lpstr>This lecture addresses universities as socio-epistemic environments of research and scholarship</vt:lpstr>
      <vt:lpstr>Some basic socio-epistemic features of universities</vt:lpstr>
      <vt:lpstr>Universities as physical places of research – where would you prefer to be?</vt:lpstr>
      <vt:lpstr>Universities as an object of policy attention. In Norway, a deluge of reforms after 2000</vt:lpstr>
      <vt:lpstr>How do you experience this situation?</vt:lpstr>
      <vt:lpstr>The reform deluge shape our conditions of doing research – our epistemic living spaces</vt:lpstr>
      <vt:lpstr>External vs. internal forces</vt:lpstr>
      <vt:lpstr>What is academic freedom? </vt:lpstr>
      <vt:lpstr>Academic freedom is policed internally</vt:lpstr>
      <vt:lpstr>Some ambiguities of academic freedom shape the socio-epistemic space for research</vt:lpstr>
      <vt:lpstr>The relative autonomy of research – a girder of our socio-epistemic space</vt:lpstr>
      <vt:lpstr>How do you experience academic freedom?</vt:lpstr>
      <vt:lpstr>Some internal issues that may affect individual academic freedom</vt:lpstr>
      <vt:lpstr>Internal issue I: canons</vt:lpstr>
      <vt:lpstr>Internal issue II: epistemic authority</vt:lpstr>
      <vt:lpstr>Internal issue III: The conduct of epistemic politics</vt:lpstr>
      <vt:lpstr>IV. Meritocracy: the belief in fair assessment</vt:lpstr>
      <vt:lpstr>V. Assessment games. The metrification of research</vt:lpstr>
      <vt:lpstr>Conclusion I: The socio-epistemic circumstances of university research</vt:lpstr>
      <vt:lpstr>Conclusion II: Are Norwegian universities in trouble?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2019-09-24T21:26:34Z</dcterms:created>
  <dcterms:modified xsi:type="dcterms:W3CDTF">2025-05-13T07:57:33Z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