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310" r:id="rId4"/>
    <p:sldId id="259" r:id="rId5"/>
    <p:sldId id="262" r:id="rId6"/>
    <p:sldId id="267" r:id="rId7"/>
    <p:sldId id="260" r:id="rId8"/>
    <p:sldId id="283" r:id="rId9"/>
    <p:sldId id="284" r:id="rId10"/>
    <p:sldId id="294" r:id="rId11"/>
    <p:sldId id="295" r:id="rId12"/>
    <p:sldId id="296" r:id="rId13"/>
    <p:sldId id="297" r:id="rId14"/>
    <p:sldId id="272" r:id="rId15"/>
    <p:sldId id="273" r:id="rId16"/>
    <p:sldId id="274" r:id="rId17"/>
    <p:sldId id="288" r:id="rId18"/>
    <p:sldId id="270" r:id="rId19"/>
    <p:sldId id="271" r:id="rId20"/>
    <p:sldId id="309" r:id="rId21"/>
    <p:sldId id="261" r:id="rId22"/>
    <p:sldId id="313" r:id="rId23"/>
    <p:sldId id="264" r:id="rId24"/>
    <p:sldId id="312" r:id="rId25"/>
    <p:sldId id="314" r:id="rId26"/>
    <p:sldId id="315" r:id="rId27"/>
    <p:sldId id="265" r:id="rId28"/>
    <p:sldId id="316" r:id="rId29"/>
    <p:sldId id="318" r:id="rId30"/>
    <p:sldId id="266" r:id="rId31"/>
    <p:sldId id="305" r:id="rId32"/>
    <p:sldId id="303" r:id="rId33"/>
    <p:sldId id="317"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8"/>
    <p:restoredTop sz="95996"/>
  </p:normalViewPr>
  <p:slideViewPr>
    <p:cSldViewPr snapToGrid="0" snapToObjects="1">
      <p:cViewPr varScale="1">
        <p:scale>
          <a:sx n="174" d="100"/>
          <a:sy n="174" d="100"/>
        </p:scale>
        <p:origin x="18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je Finstad" userId="d60e4d31-80a1-42f7-b2ef-4761655addc0" providerId="ADAL" clId="{63311B7B-9EEA-7849-AB25-FFE224C563D4}"/>
    <pc:docChg chg="undo custSel addSld delSld modSld sldOrd">
      <pc:chgData name="Terje Finstad" userId="d60e4d31-80a1-42f7-b2ef-4761655addc0" providerId="ADAL" clId="{63311B7B-9EEA-7849-AB25-FFE224C563D4}" dt="2024-03-21T07:55:55.333" v="6535" actId="20577"/>
      <pc:docMkLst>
        <pc:docMk/>
      </pc:docMkLst>
      <pc:sldChg chg="modSp mod">
        <pc:chgData name="Terje Finstad" userId="d60e4d31-80a1-42f7-b2ef-4761655addc0" providerId="ADAL" clId="{63311B7B-9EEA-7849-AB25-FFE224C563D4}" dt="2024-03-21T07:55:34.440" v="6531" actId="20577"/>
        <pc:sldMkLst>
          <pc:docMk/>
          <pc:sldMk cId="2629432601" sldId="257"/>
        </pc:sldMkLst>
      </pc:sldChg>
      <pc:sldChg chg="addSp modSp mod setBg">
        <pc:chgData name="Terje Finstad" userId="d60e4d31-80a1-42f7-b2ef-4761655addc0" providerId="ADAL" clId="{63311B7B-9EEA-7849-AB25-FFE224C563D4}" dt="2024-03-21T07:55:55.333" v="6535" actId="20577"/>
        <pc:sldMkLst>
          <pc:docMk/>
          <pc:sldMk cId="532781297" sldId="258"/>
        </pc:sldMkLst>
      </pc:sldChg>
      <pc:sldChg chg="addSp modSp mod setBg">
        <pc:chgData name="Terje Finstad" userId="d60e4d31-80a1-42f7-b2ef-4761655addc0" providerId="ADAL" clId="{63311B7B-9EEA-7849-AB25-FFE224C563D4}" dt="2023-10-03T12:51:08.814" v="4215" actId="26606"/>
        <pc:sldMkLst>
          <pc:docMk/>
          <pc:sldMk cId="3890607274" sldId="259"/>
        </pc:sldMkLst>
      </pc:sldChg>
      <pc:sldChg chg="del">
        <pc:chgData name="Terje Finstad" userId="d60e4d31-80a1-42f7-b2ef-4761655addc0" providerId="ADAL" clId="{63311B7B-9EEA-7849-AB25-FFE224C563D4}" dt="2023-10-03T11:09:17.463" v="776" actId="2696"/>
        <pc:sldMkLst>
          <pc:docMk/>
          <pc:sldMk cId="762708961" sldId="260"/>
        </pc:sldMkLst>
      </pc:sldChg>
      <pc:sldChg chg="addSp modSp add mod setBg">
        <pc:chgData name="Terje Finstad" userId="d60e4d31-80a1-42f7-b2ef-4761655addc0" providerId="ADAL" clId="{63311B7B-9EEA-7849-AB25-FFE224C563D4}" dt="2023-10-03T12:51:25.805" v="4218" actId="26606"/>
        <pc:sldMkLst>
          <pc:docMk/>
          <pc:sldMk cId="1091001662" sldId="260"/>
        </pc:sldMkLst>
      </pc:sldChg>
      <pc:sldChg chg="modSp del mod">
        <pc:chgData name="Terje Finstad" userId="d60e4d31-80a1-42f7-b2ef-4761655addc0" providerId="ADAL" clId="{63311B7B-9EEA-7849-AB25-FFE224C563D4}" dt="2023-10-03T11:08:56.733" v="774" actId="2696"/>
        <pc:sldMkLst>
          <pc:docMk/>
          <pc:sldMk cId="483175637" sldId="261"/>
        </pc:sldMkLst>
      </pc:sldChg>
      <pc:sldChg chg="addSp modSp add mod setBg">
        <pc:chgData name="Terje Finstad" userId="d60e4d31-80a1-42f7-b2ef-4761655addc0" providerId="ADAL" clId="{63311B7B-9EEA-7849-AB25-FFE224C563D4}" dt="2023-10-04T10:49:52.604" v="6241" actId="255"/>
        <pc:sldMkLst>
          <pc:docMk/>
          <pc:sldMk cId="3931820315" sldId="261"/>
        </pc:sldMkLst>
      </pc:sldChg>
      <pc:sldChg chg="addSp modSp mod setBg">
        <pc:chgData name="Terje Finstad" userId="d60e4d31-80a1-42f7-b2ef-4761655addc0" providerId="ADAL" clId="{63311B7B-9EEA-7849-AB25-FFE224C563D4}" dt="2023-10-03T12:51:15.736" v="4216" actId="26606"/>
        <pc:sldMkLst>
          <pc:docMk/>
          <pc:sldMk cId="74528792" sldId="262"/>
        </pc:sldMkLst>
      </pc:sldChg>
      <pc:sldChg chg="addSp delSp modSp add mod setBg">
        <pc:chgData name="Terje Finstad" userId="d60e4d31-80a1-42f7-b2ef-4761655addc0" providerId="ADAL" clId="{63311B7B-9EEA-7849-AB25-FFE224C563D4}" dt="2023-10-04T10:50:28.413" v="6247" actId="255"/>
        <pc:sldMkLst>
          <pc:docMk/>
          <pc:sldMk cId="2484926543" sldId="264"/>
        </pc:sldMkLst>
      </pc:sldChg>
      <pc:sldChg chg="del">
        <pc:chgData name="Terje Finstad" userId="d60e4d31-80a1-42f7-b2ef-4761655addc0" providerId="ADAL" clId="{63311B7B-9EEA-7849-AB25-FFE224C563D4}" dt="2023-10-03T11:08:56.733" v="774" actId="2696"/>
        <pc:sldMkLst>
          <pc:docMk/>
          <pc:sldMk cId="4050517493" sldId="264"/>
        </pc:sldMkLst>
      </pc:sldChg>
      <pc:sldChg chg="del">
        <pc:chgData name="Terje Finstad" userId="d60e4d31-80a1-42f7-b2ef-4761655addc0" providerId="ADAL" clId="{63311B7B-9EEA-7849-AB25-FFE224C563D4}" dt="2023-10-03T11:08:56.733" v="774" actId="2696"/>
        <pc:sldMkLst>
          <pc:docMk/>
          <pc:sldMk cId="1138593999" sldId="265"/>
        </pc:sldMkLst>
      </pc:sldChg>
      <pc:sldChg chg="addSp modSp add mod setBg">
        <pc:chgData name="Terje Finstad" userId="d60e4d31-80a1-42f7-b2ef-4761655addc0" providerId="ADAL" clId="{63311B7B-9EEA-7849-AB25-FFE224C563D4}" dt="2023-10-04T07:54:46.427" v="6168" actId="20577"/>
        <pc:sldMkLst>
          <pc:docMk/>
          <pc:sldMk cId="2878985313" sldId="265"/>
        </pc:sldMkLst>
      </pc:sldChg>
      <pc:sldChg chg="addSp delSp modSp add mod setBg">
        <pc:chgData name="Terje Finstad" userId="d60e4d31-80a1-42f7-b2ef-4761655addc0" providerId="ADAL" clId="{63311B7B-9EEA-7849-AB25-FFE224C563D4}" dt="2024-03-20T09:06:31.061" v="6391" actId="27636"/>
        <pc:sldMkLst>
          <pc:docMk/>
          <pc:sldMk cId="368514404" sldId="266"/>
        </pc:sldMkLst>
      </pc:sldChg>
      <pc:sldChg chg="del">
        <pc:chgData name="Terje Finstad" userId="d60e4d31-80a1-42f7-b2ef-4761655addc0" providerId="ADAL" clId="{63311B7B-9EEA-7849-AB25-FFE224C563D4}" dt="2023-10-03T11:08:56.733" v="774" actId="2696"/>
        <pc:sldMkLst>
          <pc:docMk/>
          <pc:sldMk cId="2623125112" sldId="266"/>
        </pc:sldMkLst>
      </pc:sldChg>
      <pc:sldChg chg="del">
        <pc:chgData name="Terje Finstad" userId="d60e4d31-80a1-42f7-b2ef-4761655addc0" providerId="ADAL" clId="{63311B7B-9EEA-7849-AB25-FFE224C563D4}" dt="2023-10-03T10:00:19.691" v="541" actId="2696"/>
        <pc:sldMkLst>
          <pc:docMk/>
          <pc:sldMk cId="1688242533" sldId="267"/>
        </pc:sldMkLst>
      </pc:sldChg>
      <pc:sldChg chg="addSp modSp add mod setBg">
        <pc:chgData name="Terje Finstad" userId="d60e4d31-80a1-42f7-b2ef-4761655addc0" providerId="ADAL" clId="{63311B7B-9EEA-7849-AB25-FFE224C563D4}" dt="2023-10-03T12:51:20.052" v="4217" actId="26606"/>
        <pc:sldMkLst>
          <pc:docMk/>
          <pc:sldMk cId="2686318286" sldId="267"/>
        </pc:sldMkLst>
      </pc:sldChg>
      <pc:sldChg chg="addSp delSp modSp del mod">
        <pc:chgData name="Terje Finstad" userId="d60e4d31-80a1-42f7-b2ef-4761655addc0" providerId="ADAL" clId="{63311B7B-9EEA-7849-AB25-FFE224C563D4}" dt="2023-10-03T11:09:17.463" v="776" actId="2696"/>
        <pc:sldMkLst>
          <pc:docMk/>
          <pc:sldMk cId="2136169754" sldId="270"/>
        </pc:sldMkLst>
      </pc:sldChg>
      <pc:sldChg chg="addSp modSp add mod setBg">
        <pc:chgData name="Terje Finstad" userId="d60e4d31-80a1-42f7-b2ef-4761655addc0" providerId="ADAL" clId="{63311B7B-9EEA-7849-AB25-FFE224C563D4}" dt="2023-10-03T13:33:14.040" v="5923" actId="33524"/>
        <pc:sldMkLst>
          <pc:docMk/>
          <pc:sldMk cId="3579079109" sldId="270"/>
        </pc:sldMkLst>
      </pc:sldChg>
      <pc:sldChg chg="del">
        <pc:chgData name="Terje Finstad" userId="d60e4d31-80a1-42f7-b2ef-4761655addc0" providerId="ADAL" clId="{63311B7B-9EEA-7849-AB25-FFE224C563D4}" dt="2023-10-03T11:09:17.463" v="776" actId="2696"/>
        <pc:sldMkLst>
          <pc:docMk/>
          <pc:sldMk cId="1629075826" sldId="271"/>
        </pc:sldMkLst>
      </pc:sldChg>
      <pc:sldChg chg="addSp modSp add mod setBg">
        <pc:chgData name="Terje Finstad" userId="d60e4d31-80a1-42f7-b2ef-4761655addc0" providerId="ADAL" clId="{63311B7B-9EEA-7849-AB25-FFE224C563D4}" dt="2023-10-03T12:53:05.169" v="4237" actId="26606"/>
        <pc:sldMkLst>
          <pc:docMk/>
          <pc:sldMk cId="2629591810" sldId="271"/>
        </pc:sldMkLst>
      </pc:sldChg>
      <pc:sldChg chg="addSp delSp modSp del mod modClrScheme chgLayout modNotesTx">
        <pc:chgData name="Terje Finstad" userId="d60e4d31-80a1-42f7-b2ef-4761655addc0" providerId="ADAL" clId="{63311B7B-9EEA-7849-AB25-FFE224C563D4}" dt="2023-10-03T11:09:17.463" v="776" actId="2696"/>
        <pc:sldMkLst>
          <pc:docMk/>
          <pc:sldMk cId="38535004" sldId="272"/>
        </pc:sldMkLst>
      </pc:sldChg>
      <pc:sldChg chg="addSp modSp add del mod setBg">
        <pc:chgData name="Terje Finstad" userId="d60e4d31-80a1-42f7-b2ef-4761655addc0" providerId="ADAL" clId="{63311B7B-9EEA-7849-AB25-FFE224C563D4}" dt="2024-03-20T09:09:03.607" v="6399" actId="2696"/>
        <pc:sldMkLst>
          <pc:docMk/>
          <pc:sldMk cId="2579455761" sldId="272"/>
        </pc:sldMkLst>
      </pc:sldChg>
      <pc:sldChg chg="delSp add setBg delDesignElem">
        <pc:chgData name="Terje Finstad" userId="d60e4d31-80a1-42f7-b2ef-4761655addc0" providerId="ADAL" clId="{63311B7B-9EEA-7849-AB25-FFE224C563D4}" dt="2024-03-20T09:09:27.902" v="6409"/>
        <pc:sldMkLst>
          <pc:docMk/>
          <pc:sldMk cId="3312242657" sldId="272"/>
        </pc:sldMkLst>
      </pc:sldChg>
      <pc:sldChg chg="delSp add setBg delDesignElem">
        <pc:chgData name="Terje Finstad" userId="d60e4d31-80a1-42f7-b2ef-4761655addc0" providerId="ADAL" clId="{63311B7B-9EEA-7849-AB25-FFE224C563D4}" dt="2024-03-20T09:09:27.902" v="6409"/>
        <pc:sldMkLst>
          <pc:docMk/>
          <pc:sldMk cId="2500620856" sldId="273"/>
        </pc:sldMkLst>
      </pc:sldChg>
      <pc:sldChg chg="addSp delSp modSp del mod modClrScheme chgLayout modNotesTx">
        <pc:chgData name="Terje Finstad" userId="d60e4d31-80a1-42f7-b2ef-4761655addc0" providerId="ADAL" clId="{63311B7B-9EEA-7849-AB25-FFE224C563D4}" dt="2023-10-03T11:09:17.463" v="776" actId="2696"/>
        <pc:sldMkLst>
          <pc:docMk/>
          <pc:sldMk cId="2659043716" sldId="273"/>
        </pc:sldMkLst>
      </pc:sldChg>
      <pc:sldChg chg="addSp modSp add del mod setBg">
        <pc:chgData name="Terje Finstad" userId="d60e4d31-80a1-42f7-b2ef-4761655addc0" providerId="ADAL" clId="{63311B7B-9EEA-7849-AB25-FFE224C563D4}" dt="2024-03-20T09:09:03.607" v="6399" actId="2696"/>
        <pc:sldMkLst>
          <pc:docMk/>
          <pc:sldMk cId="3137288571" sldId="273"/>
        </pc:sldMkLst>
      </pc:sldChg>
      <pc:sldChg chg="addSp modSp add del mod setBg">
        <pc:chgData name="Terje Finstad" userId="d60e4d31-80a1-42f7-b2ef-4761655addc0" providerId="ADAL" clId="{63311B7B-9EEA-7849-AB25-FFE224C563D4}" dt="2024-03-20T09:09:03.607" v="6399" actId="2696"/>
        <pc:sldMkLst>
          <pc:docMk/>
          <pc:sldMk cId="314749144" sldId="274"/>
        </pc:sldMkLst>
      </pc:sldChg>
      <pc:sldChg chg="addSp delSp modSp del mod modClrScheme chgLayout modNotesTx">
        <pc:chgData name="Terje Finstad" userId="d60e4d31-80a1-42f7-b2ef-4761655addc0" providerId="ADAL" clId="{63311B7B-9EEA-7849-AB25-FFE224C563D4}" dt="2023-10-03T11:09:17.463" v="776" actId="2696"/>
        <pc:sldMkLst>
          <pc:docMk/>
          <pc:sldMk cId="790341690" sldId="274"/>
        </pc:sldMkLst>
      </pc:sldChg>
      <pc:sldChg chg="delSp add setBg delDesignElem">
        <pc:chgData name="Terje Finstad" userId="d60e4d31-80a1-42f7-b2ef-4761655addc0" providerId="ADAL" clId="{63311B7B-9EEA-7849-AB25-FFE224C563D4}" dt="2024-03-20T09:09:27.902" v="6409"/>
        <pc:sldMkLst>
          <pc:docMk/>
          <pc:sldMk cId="3023908765" sldId="274"/>
        </pc:sldMkLst>
      </pc:sldChg>
      <pc:sldChg chg="addSp delSp modSp del mod">
        <pc:chgData name="Terje Finstad" userId="d60e4d31-80a1-42f7-b2ef-4761655addc0" providerId="ADAL" clId="{63311B7B-9EEA-7849-AB25-FFE224C563D4}" dt="2023-10-03T11:07:06.848" v="758" actId="2696"/>
        <pc:sldMkLst>
          <pc:docMk/>
          <pc:sldMk cId="1426557260" sldId="277"/>
        </pc:sldMkLst>
      </pc:sldChg>
      <pc:sldChg chg="addSp delSp modSp del mod modNotesTx">
        <pc:chgData name="Terje Finstad" userId="d60e4d31-80a1-42f7-b2ef-4761655addc0" providerId="ADAL" clId="{63311B7B-9EEA-7849-AB25-FFE224C563D4}" dt="2023-10-03T11:05:39.242" v="739" actId="2696"/>
        <pc:sldMkLst>
          <pc:docMk/>
          <pc:sldMk cId="3106096782" sldId="279"/>
        </pc:sldMkLst>
      </pc:sldChg>
      <pc:sldChg chg="addSp modSp add del mod setBg">
        <pc:chgData name="Terje Finstad" userId="d60e4d31-80a1-42f7-b2ef-4761655addc0" providerId="ADAL" clId="{63311B7B-9EEA-7849-AB25-FFE224C563D4}" dt="2024-03-20T09:09:03.607" v="6399" actId="2696"/>
        <pc:sldMkLst>
          <pc:docMk/>
          <pc:sldMk cId="1194118500" sldId="283"/>
        </pc:sldMkLst>
      </pc:sldChg>
      <pc:sldChg chg="delSp add setBg delDesignElem">
        <pc:chgData name="Terje Finstad" userId="d60e4d31-80a1-42f7-b2ef-4761655addc0" providerId="ADAL" clId="{63311B7B-9EEA-7849-AB25-FFE224C563D4}" dt="2024-03-20T09:09:27.902" v="6409"/>
        <pc:sldMkLst>
          <pc:docMk/>
          <pc:sldMk cId="1289432694" sldId="283"/>
        </pc:sldMkLst>
      </pc:sldChg>
      <pc:sldChg chg="modSp del mod">
        <pc:chgData name="Terje Finstad" userId="d60e4d31-80a1-42f7-b2ef-4761655addc0" providerId="ADAL" clId="{63311B7B-9EEA-7849-AB25-FFE224C563D4}" dt="2023-10-03T11:09:17.463" v="776" actId="2696"/>
        <pc:sldMkLst>
          <pc:docMk/>
          <pc:sldMk cId="3013331026" sldId="283"/>
        </pc:sldMkLst>
      </pc:sldChg>
      <pc:sldChg chg="addSp delSp modSp add del mod setBg">
        <pc:chgData name="Terje Finstad" userId="d60e4d31-80a1-42f7-b2ef-4761655addc0" providerId="ADAL" clId="{63311B7B-9EEA-7849-AB25-FFE224C563D4}" dt="2024-03-20T09:09:03.607" v="6399" actId="2696"/>
        <pc:sldMkLst>
          <pc:docMk/>
          <pc:sldMk cId="558962091" sldId="284"/>
        </pc:sldMkLst>
      </pc:sldChg>
      <pc:sldChg chg="delSp add setBg delDesignElem">
        <pc:chgData name="Terje Finstad" userId="d60e4d31-80a1-42f7-b2ef-4761655addc0" providerId="ADAL" clId="{63311B7B-9EEA-7849-AB25-FFE224C563D4}" dt="2024-03-20T09:09:27.902" v="6409"/>
        <pc:sldMkLst>
          <pc:docMk/>
          <pc:sldMk cId="1541592870" sldId="284"/>
        </pc:sldMkLst>
      </pc:sldChg>
      <pc:sldChg chg="addSp delSp modSp del mod modClrScheme chgLayout modNotesTx">
        <pc:chgData name="Terje Finstad" userId="d60e4d31-80a1-42f7-b2ef-4761655addc0" providerId="ADAL" clId="{63311B7B-9EEA-7849-AB25-FFE224C563D4}" dt="2023-10-03T11:09:17.463" v="776" actId="2696"/>
        <pc:sldMkLst>
          <pc:docMk/>
          <pc:sldMk cId="2269959359" sldId="284"/>
        </pc:sldMkLst>
      </pc:sldChg>
      <pc:sldChg chg="modSp add del mod">
        <pc:chgData name="Terje Finstad" userId="d60e4d31-80a1-42f7-b2ef-4761655addc0" providerId="ADAL" clId="{63311B7B-9EEA-7849-AB25-FFE224C563D4}" dt="2023-10-03T10:04:01.467" v="671" actId="2696"/>
        <pc:sldMkLst>
          <pc:docMk/>
          <pc:sldMk cId="1327373801" sldId="286"/>
        </pc:sldMkLst>
      </pc:sldChg>
      <pc:sldChg chg="del">
        <pc:chgData name="Terje Finstad" userId="d60e4d31-80a1-42f7-b2ef-4761655addc0" providerId="ADAL" clId="{63311B7B-9EEA-7849-AB25-FFE224C563D4}" dt="2023-10-03T10:03:36.777" v="649" actId="2696"/>
        <pc:sldMkLst>
          <pc:docMk/>
          <pc:sldMk cId="2143733886" sldId="286"/>
        </pc:sldMkLst>
      </pc:sldChg>
      <pc:sldChg chg="del">
        <pc:chgData name="Terje Finstad" userId="d60e4d31-80a1-42f7-b2ef-4761655addc0" providerId="ADAL" clId="{63311B7B-9EEA-7849-AB25-FFE224C563D4}" dt="2023-10-03T11:09:17.463" v="776" actId="2696"/>
        <pc:sldMkLst>
          <pc:docMk/>
          <pc:sldMk cId="1538842355" sldId="288"/>
        </pc:sldMkLst>
      </pc:sldChg>
      <pc:sldChg chg="addSp modSp add mod setBg">
        <pc:chgData name="Terje Finstad" userId="d60e4d31-80a1-42f7-b2ef-4761655addc0" providerId="ADAL" clId="{63311B7B-9EEA-7849-AB25-FFE224C563D4}" dt="2023-10-03T13:33:47.882" v="5940" actId="20577"/>
        <pc:sldMkLst>
          <pc:docMk/>
          <pc:sldMk cId="3077894460" sldId="288"/>
        </pc:sldMkLst>
      </pc:sldChg>
      <pc:sldChg chg="addSp delSp modSp del mod">
        <pc:chgData name="Terje Finstad" userId="d60e4d31-80a1-42f7-b2ef-4761655addc0" providerId="ADAL" clId="{63311B7B-9EEA-7849-AB25-FFE224C563D4}" dt="2023-10-03T11:07:30.791" v="764" actId="2696"/>
        <pc:sldMkLst>
          <pc:docMk/>
          <pc:sldMk cId="3833526813" sldId="289"/>
        </pc:sldMkLst>
      </pc:sldChg>
      <pc:sldChg chg="addSp delSp modSp del mod">
        <pc:chgData name="Terje Finstad" userId="d60e4d31-80a1-42f7-b2ef-4761655addc0" providerId="ADAL" clId="{63311B7B-9EEA-7849-AB25-FFE224C563D4}" dt="2023-10-03T11:06:33.571" v="751" actId="2696"/>
        <pc:sldMkLst>
          <pc:docMk/>
          <pc:sldMk cId="870803256" sldId="290"/>
        </pc:sldMkLst>
      </pc:sldChg>
      <pc:sldChg chg="addSp delSp modSp del mod">
        <pc:chgData name="Terje Finstad" userId="d60e4d31-80a1-42f7-b2ef-4761655addc0" providerId="ADAL" clId="{63311B7B-9EEA-7849-AB25-FFE224C563D4}" dt="2023-10-03T11:05:02.581" v="731" actId="2696"/>
        <pc:sldMkLst>
          <pc:docMk/>
          <pc:sldMk cId="132039629" sldId="291"/>
        </pc:sldMkLst>
      </pc:sldChg>
      <pc:sldChg chg="addSp delSp modSp del mod">
        <pc:chgData name="Terje Finstad" userId="d60e4d31-80a1-42f7-b2ef-4761655addc0" providerId="ADAL" clId="{63311B7B-9EEA-7849-AB25-FFE224C563D4}" dt="2023-10-03T11:04:36.507" v="724" actId="2696"/>
        <pc:sldMkLst>
          <pc:docMk/>
          <pc:sldMk cId="469303393" sldId="292"/>
        </pc:sldMkLst>
      </pc:sldChg>
      <pc:sldChg chg="addSp delSp modSp del mod">
        <pc:chgData name="Terje Finstad" userId="d60e4d31-80a1-42f7-b2ef-4761655addc0" providerId="ADAL" clId="{63311B7B-9EEA-7849-AB25-FFE224C563D4}" dt="2023-10-03T11:08:02.779" v="772" actId="2696"/>
        <pc:sldMkLst>
          <pc:docMk/>
          <pc:sldMk cId="1764751721" sldId="293"/>
        </pc:sldMkLst>
      </pc:sldChg>
      <pc:sldChg chg="addSp modSp add del mod setBg">
        <pc:chgData name="Terje Finstad" userId="d60e4d31-80a1-42f7-b2ef-4761655addc0" providerId="ADAL" clId="{63311B7B-9EEA-7849-AB25-FFE224C563D4}" dt="2024-03-20T09:09:03.607" v="6399" actId="2696"/>
        <pc:sldMkLst>
          <pc:docMk/>
          <pc:sldMk cId="1006299445" sldId="294"/>
        </pc:sldMkLst>
      </pc:sldChg>
      <pc:sldChg chg="delSp add setBg delDesignElem">
        <pc:chgData name="Terje Finstad" userId="d60e4d31-80a1-42f7-b2ef-4761655addc0" providerId="ADAL" clId="{63311B7B-9EEA-7849-AB25-FFE224C563D4}" dt="2024-03-20T09:09:27.902" v="6409"/>
        <pc:sldMkLst>
          <pc:docMk/>
          <pc:sldMk cId="1581004371" sldId="294"/>
        </pc:sldMkLst>
      </pc:sldChg>
      <pc:sldChg chg="addSp delSp modSp del mod modClrScheme chgLayout modNotesTx">
        <pc:chgData name="Terje Finstad" userId="d60e4d31-80a1-42f7-b2ef-4761655addc0" providerId="ADAL" clId="{63311B7B-9EEA-7849-AB25-FFE224C563D4}" dt="2023-10-03T11:09:17.463" v="776" actId="2696"/>
        <pc:sldMkLst>
          <pc:docMk/>
          <pc:sldMk cId="3876515423" sldId="294"/>
        </pc:sldMkLst>
      </pc:sldChg>
      <pc:sldChg chg="delSp add setBg delDesignElem">
        <pc:chgData name="Terje Finstad" userId="d60e4d31-80a1-42f7-b2ef-4761655addc0" providerId="ADAL" clId="{63311B7B-9EEA-7849-AB25-FFE224C563D4}" dt="2024-03-20T09:09:27.902" v="6409"/>
        <pc:sldMkLst>
          <pc:docMk/>
          <pc:sldMk cId="692152020" sldId="295"/>
        </pc:sldMkLst>
      </pc:sldChg>
      <pc:sldChg chg="addSp modSp add del mod setBg">
        <pc:chgData name="Terje Finstad" userId="d60e4d31-80a1-42f7-b2ef-4761655addc0" providerId="ADAL" clId="{63311B7B-9EEA-7849-AB25-FFE224C563D4}" dt="2024-03-20T09:09:03.607" v="6399" actId="2696"/>
        <pc:sldMkLst>
          <pc:docMk/>
          <pc:sldMk cId="2193609340" sldId="295"/>
        </pc:sldMkLst>
      </pc:sldChg>
      <pc:sldChg chg="addSp delSp modSp del mod modClrScheme chgLayout modNotesTx">
        <pc:chgData name="Terje Finstad" userId="d60e4d31-80a1-42f7-b2ef-4761655addc0" providerId="ADAL" clId="{63311B7B-9EEA-7849-AB25-FFE224C563D4}" dt="2023-10-03T11:09:17.463" v="776" actId="2696"/>
        <pc:sldMkLst>
          <pc:docMk/>
          <pc:sldMk cId="3573563242" sldId="295"/>
        </pc:sldMkLst>
      </pc:sldChg>
      <pc:sldChg chg="addSp delSp modSp add del mod setBg delDesignElem">
        <pc:chgData name="Terje Finstad" userId="d60e4d31-80a1-42f7-b2ef-4761655addc0" providerId="ADAL" clId="{63311B7B-9EEA-7849-AB25-FFE224C563D4}" dt="2024-03-20T09:09:03.607" v="6399" actId="2696"/>
        <pc:sldMkLst>
          <pc:docMk/>
          <pc:sldMk cId="2150599624" sldId="296"/>
        </pc:sldMkLst>
      </pc:sldChg>
      <pc:sldChg chg="addSp delSp modSp del mod setBg modClrScheme chgLayout modNotesTx">
        <pc:chgData name="Terje Finstad" userId="d60e4d31-80a1-42f7-b2ef-4761655addc0" providerId="ADAL" clId="{63311B7B-9EEA-7849-AB25-FFE224C563D4}" dt="2023-10-03T11:09:17.463" v="776" actId="2696"/>
        <pc:sldMkLst>
          <pc:docMk/>
          <pc:sldMk cId="4050293540" sldId="296"/>
        </pc:sldMkLst>
      </pc:sldChg>
      <pc:sldChg chg="delSp add setBg delDesignElem">
        <pc:chgData name="Terje Finstad" userId="d60e4d31-80a1-42f7-b2ef-4761655addc0" providerId="ADAL" clId="{63311B7B-9EEA-7849-AB25-FFE224C563D4}" dt="2024-03-20T09:09:27.902" v="6409"/>
        <pc:sldMkLst>
          <pc:docMk/>
          <pc:sldMk cId="4113698307" sldId="296"/>
        </pc:sldMkLst>
      </pc:sldChg>
      <pc:sldChg chg="addSp delSp modSp del mod modClrScheme chgLayout modNotesTx">
        <pc:chgData name="Terje Finstad" userId="d60e4d31-80a1-42f7-b2ef-4761655addc0" providerId="ADAL" clId="{63311B7B-9EEA-7849-AB25-FFE224C563D4}" dt="2023-10-03T11:09:17.463" v="776" actId="2696"/>
        <pc:sldMkLst>
          <pc:docMk/>
          <pc:sldMk cId="1288772542" sldId="297"/>
        </pc:sldMkLst>
      </pc:sldChg>
      <pc:sldChg chg="addSp modSp add del mod setBg">
        <pc:chgData name="Terje Finstad" userId="d60e4d31-80a1-42f7-b2ef-4761655addc0" providerId="ADAL" clId="{63311B7B-9EEA-7849-AB25-FFE224C563D4}" dt="2024-03-20T09:09:03.607" v="6399" actId="2696"/>
        <pc:sldMkLst>
          <pc:docMk/>
          <pc:sldMk cId="2629538113" sldId="297"/>
        </pc:sldMkLst>
      </pc:sldChg>
      <pc:sldChg chg="delSp add setBg delDesignElem">
        <pc:chgData name="Terje Finstad" userId="d60e4d31-80a1-42f7-b2ef-4761655addc0" providerId="ADAL" clId="{63311B7B-9EEA-7849-AB25-FFE224C563D4}" dt="2024-03-20T09:09:27.902" v="6409"/>
        <pc:sldMkLst>
          <pc:docMk/>
          <pc:sldMk cId="3861111339" sldId="297"/>
        </pc:sldMkLst>
      </pc:sldChg>
      <pc:sldChg chg="addSp delSp modSp del mod">
        <pc:chgData name="Terje Finstad" userId="d60e4d31-80a1-42f7-b2ef-4761655addc0" providerId="ADAL" clId="{63311B7B-9EEA-7849-AB25-FFE224C563D4}" dt="2023-10-03T11:06:01.826" v="745" actId="2696"/>
        <pc:sldMkLst>
          <pc:docMk/>
          <pc:sldMk cId="4249354152" sldId="298"/>
        </pc:sldMkLst>
      </pc:sldChg>
      <pc:sldChg chg="modSp del mod">
        <pc:chgData name="Terje Finstad" userId="d60e4d31-80a1-42f7-b2ef-4761655addc0" providerId="ADAL" clId="{63311B7B-9EEA-7849-AB25-FFE224C563D4}" dt="2023-10-03T10:00:54.951" v="556" actId="2696"/>
        <pc:sldMkLst>
          <pc:docMk/>
          <pc:sldMk cId="1068395889" sldId="303"/>
        </pc:sldMkLst>
      </pc:sldChg>
      <pc:sldChg chg="delSp modSp add del mod setBg delDesignElem">
        <pc:chgData name="Terje Finstad" userId="d60e4d31-80a1-42f7-b2ef-4761655addc0" providerId="ADAL" clId="{63311B7B-9EEA-7849-AB25-FFE224C563D4}" dt="2023-10-03T11:08:56.733" v="774" actId="2696"/>
        <pc:sldMkLst>
          <pc:docMk/>
          <pc:sldMk cId="2886304106" sldId="303"/>
        </pc:sldMkLst>
      </pc:sldChg>
      <pc:sldChg chg="addSp modSp add mod ord setBg">
        <pc:chgData name="Terje Finstad" userId="d60e4d31-80a1-42f7-b2ef-4761655addc0" providerId="ADAL" clId="{63311B7B-9EEA-7849-AB25-FFE224C563D4}" dt="2023-10-04T10:52:03.076" v="6263" actId="14100"/>
        <pc:sldMkLst>
          <pc:docMk/>
          <pc:sldMk cId="3793922389" sldId="303"/>
        </pc:sldMkLst>
      </pc:sldChg>
      <pc:sldChg chg="modSp del mod">
        <pc:chgData name="Terje Finstad" userId="d60e4d31-80a1-42f7-b2ef-4761655addc0" providerId="ADAL" clId="{63311B7B-9EEA-7849-AB25-FFE224C563D4}" dt="2023-10-03T11:08:56.733" v="774" actId="2696"/>
        <pc:sldMkLst>
          <pc:docMk/>
          <pc:sldMk cId="1072732622" sldId="305"/>
        </pc:sldMkLst>
      </pc:sldChg>
      <pc:sldChg chg="addSp modSp add mod setBg">
        <pc:chgData name="Terje Finstad" userId="d60e4d31-80a1-42f7-b2ef-4761655addc0" providerId="ADAL" clId="{63311B7B-9EEA-7849-AB25-FFE224C563D4}" dt="2024-03-20T09:07:03.960" v="6398" actId="20577"/>
        <pc:sldMkLst>
          <pc:docMk/>
          <pc:sldMk cId="1460831675" sldId="305"/>
        </pc:sldMkLst>
      </pc:sldChg>
      <pc:sldChg chg="modSp add del mod">
        <pc:chgData name="Terje Finstad" userId="d60e4d31-80a1-42f7-b2ef-4761655addc0" providerId="ADAL" clId="{63311B7B-9EEA-7849-AB25-FFE224C563D4}" dt="2023-10-03T13:20:14.661" v="5043" actId="2696"/>
        <pc:sldMkLst>
          <pc:docMk/>
          <pc:sldMk cId="671200121" sldId="306"/>
        </pc:sldMkLst>
      </pc:sldChg>
      <pc:sldChg chg="modSp new del mod">
        <pc:chgData name="Terje Finstad" userId="d60e4d31-80a1-42f7-b2ef-4761655addc0" providerId="ADAL" clId="{63311B7B-9EEA-7849-AB25-FFE224C563D4}" dt="2023-10-03T09:58:42.532" v="415" actId="2696"/>
        <pc:sldMkLst>
          <pc:docMk/>
          <pc:sldMk cId="1039251446" sldId="306"/>
        </pc:sldMkLst>
      </pc:sldChg>
      <pc:sldChg chg="modSp new del mod">
        <pc:chgData name="Terje Finstad" userId="d60e4d31-80a1-42f7-b2ef-4761655addc0" providerId="ADAL" clId="{63311B7B-9EEA-7849-AB25-FFE224C563D4}" dt="2023-10-03T11:08:56.733" v="774" actId="2696"/>
        <pc:sldMkLst>
          <pc:docMk/>
          <pc:sldMk cId="1778231647" sldId="306"/>
        </pc:sldMkLst>
      </pc:sldChg>
      <pc:sldChg chg="add del">
        <pc:chgData name="Terje Finstad" userId="d60e4d31-80a1-42f7-b2ef-4761655addc0" providerId="ADAL" clId="{63311B7B-9EEA-7849-AB25-FFE224C563D4}" dt="2023-10-03T11:58:45.940" v="2767" actId="2696"/>
        <pc:sldMkLst>
          <pc:docMk/>
          <pc:sldMk cId="2656028603" sldId="307"/>
        </pc:sldMkLst>
      </pc:sldChg>
      <pc:sldChg chg="modSp new del mod">
        <pc:chgData name="Terje Finstad" userId="d60e4d31-80a1-42f7-b2ef-4761655addc0" providerId="ADAL" clId="{63311B7B-9EEA-7849-AB25-FFE224C563D4}" dt="2023-10-03T11:08:56.733" v="774" actId="2696"/>
        <pc:sldMkLst>
          <pc:docMk/>
          <pc:sldMk cId="4035616314" sldId="307"/>
        </pc:sldMkLst>
      </pc:sldChg>
      <pc:sldChg chg="add del">
        <pc:chgData name="Terje Finstad" userId="d60e4d31-80a1-42f7-b2ef-4761655addc0" providerId="ADAL" clId="{63311B7B-9EEA-7849-AB25-FFE224C563D4}" dt="2023-10-03T11:58:49.669" v="2768" actId="2696"/>
        <pc:sldMkLst>
          <pc:docMk/>
          <pc:sldMk cId="67863274" sldId="308"/>
        </pc:sldMkLst>
      </pc:sldChg>
      <pc:sldChg chg="modSp new del mod">
        <pc:chgData name="Terje Finstad" userId="d60e4d31-80a1-42f7-b2ef-4761655addc0" providerId="ADAL" clId="{63311B7B-9EEA-7849-AB25-FFE224C563D4}" dt="2023-10-03T11:08:56.733" v="774" actId="2696"/>
        <pc:sldMkLst>
          <pc:docMk/>
          <pc:sldMk cId="2490749134" sldId="308"/>
        </pc:sldMkLst>
      </pc:sldChg>
      <pc:sldChg chg="addSp delSp modSp new mod setBg modClrScheme addAnim chgLayout">
        <pc:chgData name="Terje Finstad" userId="d60e4d31-80a1-42f7-b2ef-4761655addc0" providerId="ADAL" clId="{63311B7B-9EEA-7849-AB25-FFE224C563D4}" dt="2023-10-03T12:53:19.584" v="4241"/>
        <pc:sldMkLst>
          <pc:docMk/>
          <pc:sldMk cId="1155691875" sldId="309"/>
        </pc:sldMkLst>
      </pc:sldChg>
      <pc:sldChg chg="addSp delSp modSp new mod setBg modClrScheme addAnim chgLayout">
        <pc:chgData name="Terje Finstad" userId="d60e4d31-80a1-42f7-b2ef-4761655addc0" providerId="ADAL" clId="{63311B7B-9EEA-7849-AB25-FFE224C563D4}" dt="2023-10-03T12:51:02.760" v="4214"/>
        <pc:sldMkLst>
          <pc:docMk/>
          <pc:sldMk cId="2897938755" sldId="310"/>
        </pc:sldMkLst>
      </pc:sldChg>
      <pc:sldChg chg="addSp modSp new del mod ord setBg">
        <pc:chgData name="Terje Finstad" userId="d60e4d31-80a1-42f7-b2ef-4761655addc0" providerId="ADAL" clId="{63311B7B-9EEA-7849-AB25-FFE224C563D4}" dt="2023-10-04T10:49:01.451" v="6236" actId="2696"/>
        <pc:sldMkLst>
          <pc:docMk/>
          <pc:sldMk cId="4052660562" sldId="311"/>
        </pc:sldMkLst>
      </pc:sldChg>
      <pc:sldChg chg="addSp delSp modSp new mod ord setBg">
        <pc:chgData name="Terje Finstad" userId="d60e4d31-80a1-42f7-b2ef-4761655addc0" providerId="ADAL" clId="{63311B7B-9EEA-7849-AB25-FFE224C563D4}" dt="2023-10-04T10:50:43.321" v="6248" actId="14100"/>
        <pc:sldMkLst>
          <pc:docMk/>
          <pc:sldMk cId="2019281974" sldId="312"/>
        </pc:sldMkLst>
      </pc:sldChg>
      <pc:sldChg chg="addSp delSp modSp new mod ord setBg">
        <pc:chgData name="Terje Finstad" userId="d60e4d31-80a1-42f7-b2ef-4761655addc0" providerId="ADAL" clId="{63311B7B-9EEA-7849-AB25-FFE224C563D4}" dt="2023-10-04T10:50:09.628" v="6244" actId="255"/>
        <pc:sldMkLst>
          <pc:docMk/>
          <pc:sldMk cId="1075388185" sldId="313"/>
        </pc:sldMkLst>
      </pc:sldChg>
      <pc:sldChg chg="addSp delSp modSp new mod ord setBg modClrScheme chgLayout">
        <pc:chgData name="Terje Finstad" userId="d60e4d31-80a1-42f7-b2ef-4761655addc0" providerId="ADAL" clId="{63311B7B-9EEA-7849-AB25-FFE224C563D4}" dt="2023-10-04T07:53:32.667" v="6141" actId="313"/>
        <pc:sldMkLst>
          <pc:docMk/>
          <pc:sldMk cId="3533745080" sldId="314"/>
        </pc:sldMkLst>
      </pc:sldChg>
      <pc:sldChg chg="addSp delSp modSp new mod ord setBg modClrScheme chgLayout">
        <pc:chgData name="Terje Finstad" userId="d60e4d31-80a1-42f7-b2ef-4761655addc0" providerId="ADAL" clId="{63311B7B-9EEA-7849-AB25-FFE224C563D4}" dt="2024-03-20T09:04:17.150" v="6272" actId="20577"/>
        <pc:sldMkLst>
          <pc:docMk/>
          <pc:sldMk cId="1288516980" sldId="315"/>
        </pc:sldMkLst>
      </pc:sldChg>
      <pc:sldChg chg="addSp delSp modSp new mod setBg modClrScheme chgLayout">
        <pc:chgData name="Terje Finstad" userId="d60e4d31-80a1-42f7-b2ef-4761655addc0" providerId="ADAL" clId="{63311B7B-9EEA-7849-AB25-FFE224C563D4}" dt="2024-03-20T09:05:36.549" v="6347" actId="20577"/>
        <pc:sldMkLst>
          <pc:docMk/>
          <pc:sldMk cId="3744260332" sldId="316"/>
        </pc:sldMkLst>
      </pc:sldChg>
      <pc:sldChg chg="delSp modSp new mod modClrScheme chgLayout">
        <pc:chgData name="Terje Finstad" userId="d60e4d31-80a1-42f7-b2ef-4761655addc0" providerId="ADAL" clId="{63311B7B-9EEA-7849-AB25-FFE224C563D4}" dt="2024-03-21T07:48:54.091" v="6527" actId="20577"/>
        <pc:sldMkLst>
          <pc:docMk/>
          <pc:sldMk cId="2080354751" sldId="317"/>
        </pc:sldMkLst>
      </pc:sldChg>
    </pc:docChg>
  </pc:docChgLst>
  <pc:docChgLst>
    <pc:chgData name="Terje Finstad" userId="d60e4d31-80a1-42f7-b2ef-4761655addc0" providerId="ADAL" clId="{ADE7BAEF-E7BF-B24A-B3A5-01FF42383622}"/>
    <pc:docChg chg="custSel addSld delSld modSld">
      <pc:chgData name="Terje Finstad" userId="d60e4d31-80a1-42f7-b2ef-4761655addc0" providerId="ADAL" clId="{ADE7BAEF-E7BF-B24A-B3A5-01FF42383622}" dt="2024-11-11T12:17:26.079" v="4609" actId="255"/>
      <pc:docMkLst>
        <pc:docMk/>
      </pc:docMkLst>
      <pc:sldChg chg="modSp mod">
        <pc:chgData name="Terje Finstad" userId="d60e4d31-80a1-42f7-b2ef-4761655addc0" providerId="ADAL" clId="{ADE7BAEF-E7BF-B24A-B3A5-01FF42383622}" dt="2024-11-11T10:35:53.583" v="2372" actId="27636"/>
        <pc:sldMkLst>
          <pc:docMk/>
          <pc:sldMk cId="1075388185" sldId="313"/>
        </pc:sldMkLst>
      </pc:sldChg>
      <pc:sldChg chg="addSp delSp modSp mod modClrScheme delDesignElem chgLayout">
        <pc:chgData name="Terje Finstad" userId="d60e4d31-80a1-42f7-b2ef-4761655addc0" providerId="ADAL" clId="{ADE7BAEF-E7BF-B24A-B3A5-01FF42383622}" dt="2024-11-11T10:55:26.068" v="4595" actId="26606"/>
        <pc:sldMkLst>
          <pc:docMk/>
          <pc:sldMk cId="3744260332" sldId="316"/>
        </pc:sldMkLst>
      </pc:sldChg>
      <pc:sldChg chg="addSp delSp modSp new mod setBg modClrScheme chgLayout">
        <pc:chgData name="Terje Finstad" userId="d60e4d31-80a1-42f7-b2ef-4761655addc0" providerId="ADAL" clId="{ADE7BAEF-E7BF-B24A-B3A5-01FF42383622}" dt="2024-11-11T12:17:26.079" v="4609" actId="255"/>
        <pc:sldMkLst>
          <pc:docMk/>
          <pc:sldMk cId="233817702" sldId="318"/>
        </pc:sldMkLst>
      </pc:sldChg>
      <pc:sldChg chg="new del">
        <pc:chgData name="Terje Finstad" userId="d60e4d31-80a1-42f7-b2ef-4761655addc0" providerId="ADAL" clId="{ADE7BAEF-E7BF-B24A-B3A5-01FF42383622}" dt="2024-11-11T10:54:35.543" v="4590" actId="2696"/>
        <pc:sldMkLst>
          <pc:docMk/>
          <pc:sldMk cId="412908416" sldId="319"/>
        </pc:sldMkLst>
      </pc:sldChg>
    </pc:docChg>
  </pc:docChgLst>
  <pc:docChgLst>
    <pc:chgData name="Terje Finstad" userId="d60e4d31-80a1-42f7-b2ef-4761655addc0" providerId="ADAL" clId="{CEA4E101-86CE-FA40-BC15-C539A3EEEF2D}"/>
    <pc:docChg chg="custSel modSld">
      <pc:chgData name="Terje Finstad" userId="d60e4d31-80a1-42f7-b2ef-4761655addc0" providerId="ADAL" clId="{CEA4E101-86CE-FA40-BC15-C539A3EEEF2D}" dt="2025-05-12T18:42:18.482" v="11" actId="14100"/>
      <pc:docMkLst>
        <pc:docMk/>
      </pc:docMkLst>
      <pc:sldChg chg="modSp mod">
        <pc:chgData name="Terje Finstad" userId="d60e4d31-80a1-42f7-b2ef-4761655addc0" providerId="ADAL" clId="{CEA4E101-86CE-FA40-BC15-C539A3EEEF2D}" dt="2025-05-12T18:42:18.482" v="11" actId="14100"/>
        <pc:sldMkLst>
          <pc:docMk/>
          <pc:sldMk cId="3793922389" sldId="303"/>
        </pc:sldMkLst>
        <pc:spChg chg="mod">
          <ac:chgData name="Terje Finstad" userId="d60e4d31-80a1-42f7-b2ef-4761655addc0" providerId="ADAL" clId="{CEA4E101-86CE-FA40-BC15-C539A3EEEF2D}" dt="2025-05-12T18:42:18.482" v="11" actId="14100"/>
          <ac:spMkLst>
            <pc:docMk/>
            <pc:sldMk cId="3793922389" sldId="303"/>
            <ac:spMk id="3" creationId="{7E66E8BB-1190-8842-ADCA-992E2618EE53}"/>
          </ac:spMkLst>
        </pc:spChg>
      </pc:sldChg>
      <pc:sldChg chg="addSp delSp modSp mod">
        <pc:chgData name="Terje Finstad" userId="d60e4d31-80a1-42f7-b2ef-4761655addc0" providerId="ADAL" clId="{CEA4E101-86CE-FA40-BC15-C539A3EEEF2D}" dt="2025-05-12T18:41:23.922" v="10" actId="255"/>
        <pc:sldMkLst>
          <pc:docMk/>
          <pc:sldMk cId="233817702" sldId="318"/>
        </pc:sldMkLst>
        <pc:spChg chg="mod">
          <ac:chgData name="Terje Finstad" userId="d60e4d31-80a1-42f7-b2ef-4761655addc0" providerId="ADAL" clId="{CEA4E101-86CE-FA40-BC15-C539A3EEEF2D}" dt="2025-05-12T18:40:55.113" v="5" actId="14100"/>
          <ac:spMkLst>
            <pc:docMk/>
            <pc:sldMk cId="233817702" sldId="318"/>
            <ac:spMk id="2" creationId="{0D5E01DE-0DA6-E418-8668-DC0C6E892FCC}"/>
          </ac:spMkLst>
        </pc:spChg>
        <pc:spChg chg="mod">
          <ac:chgData name="Terje Finstad" userId="d60e4d31-80a1-42f7-b2ef-4761655addc0" providerId="ADAL" clId="{CEA4E101-86CE-FA40-BC15-C539A3EEEF2D}" dt="2025-05-12T18:41:23.922" v="10" actId="255"/>
          <ac:spMkLst>
            <pc:docMk/>
            <pc:sldMk cId="233817702" sldId="318"/>
            <ac:spMk id="3" creationId="{BCFE5735-4E1E-54A8-0DA3-25C092AB4893}"/>
          </ac:spMkLst>
        </pc:spChg>
        <pc:spChg chg="del">
          <ac:chgData name="Terje Finstad" userId="d60e4d31-80a1-42f7-b2ef-4761655addc0" providerId="ADAL" clId="{CEA4E101-86CE-FA40-BC15-C539A3EEEF2D}" dt="2025-05-12T18:40:46.744" v="3" actId="26606"/>
          <ac:spMkLst>
            <pc:docMk/>
            <pc:sldMk cId="233817702" sldId="318"/>
            <ac:spMk id="13" creationId="{352BEC0E-22F8-46D0-9632-375DB541B06C}"/>
          </ac:spMkLst>
        </pc:spChg>
        <pc:spChg chg="del">
          <ac:chgData name="Terje Finstad" userId="d60e4d31-80a1-42f7-b2ef-4761655addc0" providerId="ADAL" clId="{CEA4E101-86CE-FA40-BC15-C539A3EEEF2D}" dt="2025-05-12T18:40:46.744" v="3" actId="26606"/>
          <ac:spMkLst>
            <pc:docMk/>
            <pc:sldMk cId="233817702" sldId="318"/>
            <ac:spMk id="15" creationId="{3FCFB1DE-0B7E-48CC-BA90-B2AB0889F9D6}"/>
          </ac:spMkLst>
        </pc:spChg>
        <pc:spChg chg="add">
          <ac:chgData name="Terje Finstad" userId="d60e4d31-80a1-42f7-b2ef-4761655addc0" providerId="ADAL" clId="{CEA4E101-86CE-FA40-BC15-C539A3EEEF2D}" dt="2025-05-12T18:40:46.744" v="3" actId="26606"/>
          <ac:spMkLst>
            <pc:docMk/>
            <pc:sldMk cId="233817702" sldId="318"/>
            <ac:spMk id="20" creationId="{2CB962CF-61A3-4EF9-94F6-7C59B0329524}"/>
          </ac:spMkLst>
        </pc:spChg>
        <pc:picChg chg="mod">
          <ac:chgData name="Terje Finstad" userId="d60e4d31-80a1-42f7-b2ef-4761655addc0" providerId="ADAL" clId="{CEA4E101-86CE-FA40-BC15-C539A3EEEF2D}" dt="2025-05-12T18:40:46.744" v="3" actId="26606"/>
          <ac:picMkLst>
            <pc:docMk/>
            <pc:sldMk cId="233817702" sldId="318"/>
            <ac:picMk id="6" creationId="{E9B32B1D-ED8B-6C8E-DFCB-81E5825D43B1}"/>
          </ac:picMkLst>
        </pc:picChg>
        <pc:picChg chg="mod">
          <ac:chgData name="Terje Finstad" userId="d60e4d31-80a1-42f7-b2ef-4761655addc0" providerId="ADAL" clId="{CEA4E101-86CE-FA40-BC15-C539A3EEEF2D}" dt="2025-05-12T18:40:46.744" v="3" actId="26606"/>
          <ac:picMkLst>
            <pc:docMk/>
            <pc:sldMk cId="233817702" sldId="318"/>
            <ac:picMk id="8" creationId="{645B285D-210A-AAC4-EEBA-A60174F76714}"/>
          </ac:picMkLst>
        </pc:picChg>
      </pc:sldChg>
    </pc:docChg>
  </pc:docChgLst>
  <pc:docChgLst>
    <pc:chgData name="Terje Finstad" userId="d60e4d31-80a1-42f7-b2ef-4761655addc0" providerId="ADAL" clId="{147C20B0-FB02-EC46-A80E-DECDFCA6B0B5}"/>
    <pc:docChg chg="addSld delSld modSld">
      <pc:chgData name="Terje Finstad" userId="d60e4d31-80a1-42f7-b2ef-4761655addc0" providerId="ADAL" clId="{147C20B0-FB02-EC46-A80E-DECDFCA6B0B5}" dt="2024-03-20T22:46:19.459" v="3"/>
      <pc:docMkLst>
        <pc:docMk/>
      </pc:docMkLst>
      <pc:sldChg chg="delSp add setBg delDesignElem">
        <pc:chgData name="Terje Finstad" userId="d60e4d31-80a1-42f7-b2ef-4761655addc0" providerId="ADAL" clId="{147C20B0-FB02-EC46-A80E-DECDFCA6B0B5}" dt="2024-03-20T22:46:19.459" v="3"/>
        <pc:sldMkLst>
          <pc:docMk/>
          <pc:sldMk cId="700740086" sldId="270"/>
        </pc:sldMkLst>
      </pc:sldChg>
      <pc:sldChg chg="del">
        <pc:chgData name="Terje Finstad" userId="d60e4d31-80a1-42f7-b2ef-4761655addc0" providerId="ADAL" clId="{147C20B0-FB02-EC46-A80E-DECDFCA6B0B5}" dt="2024-03-20T22:46:01.890" v="0" actId="2696"/>
        <pc:sldMkLst>
          <pc:docMk/>
          <pc:sldMk cId="3579079109" sldId="270"/>
        </pc:sldMkLst>
      </pc:sldChg>
      <pc:sldChg chg="delSp add setBg delDesignElem">
        <pc:chgData name="Terje Finstad" userId="d60e4d31-80a1-42f7-b2ef-4761655addc0" providerId="ADAL" clId="{147C20B0-FB02-EC46-A80E-DECDFCA6B0B5}" dt="2024-03-20T22:46:19.459" v="3"/>
        <pc:sldMkLst>
          <pc:docMk/>
          <pc:sldMk cId="1852366457" sldId="271"/>
        </pc:sldMkLst>
      </pc:sldChg>
      <pc:sldChg chg="del">
        <pc:chgData name="Terje Finstad" userId="d60e4d31-80a1-42f7-b2ef-4761655addc0" providerId="ADAL" clId="{147C20B0-FB02-EC46-A80E-DECDFCA6B0B5}" dt="2024-03-20T22:46:01.890" v="0" actId="2696"/>
        <pc:sldMkLst>
          <pc:docMk/>
          <pc:sldMk cId="2629591810" sldId="271"/>
        </pc:sldMkLst>
      </pc:sldChg>
    </pc:docChg>
  </pc:docChgLst>
  <pc:docChgLst>
    <pc:chgData name="Terje Finstad" userId="d60e4d31-80a1-42f7-b2ef-4761655addc0" providerId="ADAL" clId="{53DE588E-8155-1D4B-8075-012E3C5E025D}"/>
    <pc:docChg chg="custSel addSld delSld modSld">
      <pc:chgData name="Terje Finstad" userId="d60e4d31-80a1-42f7-b2ef-4761655addc0" providerId="ADAL" clId="{53DE588E-8155-1D4B-8075-012E3C5E025D}" dt="2024-11-11T20:41:09.528" v="30" actId="2696"/>
      <pc:docMkLst>
        <pc:docMk/>
      </pc:docMkLst>
      <pc:sldChg chg="modSp mod">
        <pc:chgData name="Terje Finstad" userId="d60e4d31-80a1-42f7-b2ef-4761655addc0" providerId="ADAL" clId="{53DE588E-8155-1D4B-8075-012E3C5E025D}" dt="2024-11-11T20:32:26.833" v="1" actId="20577"/>
        <pc:sldMkLst>
          <pc:docMk/>
          <pc:sldMk cId="532781297" sldId="258"/>
        </pc:sldMkLst>
      </pc:sldChg>
      <pc:sldChg chg="modSp mod">
        <pc:chgData name="Terje Finstad" userId="d60e4d31-80a1-42f7-b2ef-4761655addc0" providerId="ADAL" clId="{53DE588E-8155-1D4B-8075-012E3C5E025D}" dt="2024-11-11T20:36:13.884" v="16" actId="313"/>
        <pc:sldMkLst>
          <pc:docMk/>
          <pc:sldMk cId="233817702" sldId="318"/>
        </pc:sldMkLst>
      </pc:sldChg>
      <pc:sldChg chg="modSp new del mod">
        <pc:chgData name="Terje Finstad" userId="d60e4d31-80a1-42f7-b2ef-4761655addc0" providerId="ADAL" clId="{53DE588E-8155-1D4B-8075-012E3C5E025D}" dt="2024-11-11T20:41:09.528" v="30" actId="2696"/>
        <pc:sldMkLst>
          <pc:docMk/>
          <pc:sldMk cId="3767331304" sldId="319"/>
        </pc:sldMkLst>
      </pc:sldChg>
    </pc:docChg>
  </pc:docChgLst>
  <pc:docChgLst>
    <pc:chgData name="Terje Finstad" userId="d60e4d31-80a1-42f7-b2ef-4761655addc0" providerId="ADAL" clId="{F1F499A9-9CD3-764E-9691-2562A4378088}"/>
    <pc:docChg chg="modSld">
      <pc:chgData name="Terje Finstad" userId="d60e4d31-80a1-42f7-b2ef-4761655addc0" providerId="ADAL" clId="{F1F499A9-9CD3-764E-9691-2562A4378088}" dt="2025-05-13T06:55:04.615" v="4" actId="20577"/>
      <pc:docMkLst>
        <pc:docMk/>
      </pc:docMkLst>
      <pc:sldChg chg="modSp mod">
        <pc:chgData name="Terje Finstad" userId="d60e4d31-80a1-42f7-b2ef-4761655addc0" providerId="ADAL" clId="{F1F499A9-9CD3-764E-9691-2562A4378088}" dt="2025-05-13T06:55:04.615" v="4" actId="20577"/>
        <pc:sldMkLst>
          <pc:docMk/>
          <pc:sldMk cId="700740086" sldId="270"/>
        </pc:sldMkLst>
        <pc:spChg chg="mod">
          <ac:chgData name="Terje Finstad" userId="d60e4d31-80a1-42f7-b2ef-4761655addc0" providerId="ADAL" clId="{F1F499A9-9CD3-764E-9691-2562A4378088}" dt="2025-05-13T06:55:04.615" v="4" actId="20577"/>
          <ac:spMkLst>
            <pc:docMk/>
            <pc:sldMk cId="700740086" sldId="270"/>
            <ac:spMk id="3" creationId="{24F058A1-141A-AD49-B5C3-78AF2727D3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D675F-9B2A-7D44-BD24-079EEBC96434}" type="datetimeFigureOut">
              <a:rPr lang="nb-NO" smtClean="0"/>
              <a:t>13.05.2025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F43BB-87B2-6648-ADB2-51B777B4A3BA}" type="slidenum">
              <a:rPr lang="nb-NO" smtClean="0"/>
              <a:t>‹#›</a:t>
            </a:fld>
            <a:endParaRPr lang="nb-NO"/>
          </a:p>
        </p:txBody>
      </p:sp>
    </p:spTree>
    <p:extLst>
      <p:ext uri="{BB962C8B-B14F-4D97-AF65-F5344CB8AC3E}">
        <p14:creationId xmlns:p14="http://schemas.microsoft.com/office/powerpoint/2010/main" val="424289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All scientific disciplines and fields tell histories about themselves</a:t>
            </a:r>
          </a:p>
          <a:p>
            <a:endParaRPr lang="en-US" dirty="0"/>
          </a:p>
          <a:p>
            <a:r>
              <a:rPr lang="en-US" dirty="0"/>
              <a:t>Often, such histories say as much about the narrator and her time as about the actual origin and development of the discipline</a:t>
            </a:r>
          </a:p>
          <a:p>
            <a:endParaRPr lang="en-US" dirty="0"/>
          </a:p>
          <a:p>
            <a:r>
              <a:rPr lang="en-US" dirty="0"/>
              <a:t>Often, several competing histories exist</a:t>
            </a:r>
          </a:p>
          <a:p>
            <a:endParaRPr lang="en-US" dirty="0"/>
          </a:p>
          <a:p>
            <a:r>
              <a:rPr lang="en-US" dirty="0"/>
              <a:t>Which consequences can such origin stories have?</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9</a:t>
            </a:fld>
            <a:endParaRPr lang="nb-NO"/>
          </a:p>
        </p:txBody>
      </p:sp>
    </p:spTree>
    <p:extLst>
      <p:ext uri="{BB962C8B-B14F-4D97-AF65-F5344CB8AC3E}">
        <p14:creationId xmlns:p14="http://schemas.microsoft.com/office/powerpoint/2010/main" val="107244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22</a:t>
            </a:fld>
            <a:endParaRPr lang="nb-NO"/>
          </a:p>
        </p:txBody>
      </p:sp>
    </p:spTree>
    <p:extLst>
      <p:ext uri="{BB962C8B-B14F-4D97-AF65-F5344CB8AC3E}">
        <p14:creationId xmlns:p14="http://schemas.microsoft.com/office/powerpoint/2010/main" val="229520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A common way to imagine the history of modern science is that it arose in renaissance Italy and developed mostly in the Western world</a:t>
            </a:r>
          </a:p>
          <a:p>
            <a:r>
              <a:rPr lang="en-US" dirty="0"/>
              <a:t>At the same time, science is supposed to be something very different from for instance technology, practical labor and so on</a:t>
            </a:r>
          </a:p>
          <a:p>
            <a:r>
              <a:rPr lang="en-US" dirty="0"/>
              <a:t>This however, is a story shaped by scientists who wanted to make science into something special, and promote themselves as the scientific pioneers</a:t>
            </a:r>
          </a:p>
          <a:p>
            <a:r>
              <a:rPr lang="en-US" dirty="0"/>
              <a:t>(the Royal Society was for instance eager in presenting themselves as the true pioneers of science, what others were doing, was not really science)</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10</a:t>
            </a:fld>
            <a:endParaRPr lang="nb-NO"/>
          </a:p>
        </p:txBody>
      </p:sp>
    </p:spTree>
    <p:extLst>
      <p:ext uri="{BB962C8B-B14F-4D97-AF65-F5344CB8AC3E}">
        <p14:creationId xmlns:p14="http://schemas.microsoft.com/office/powerpoint/2010/main" val="288702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Many sciences about the human  and her behavior</a:t>
            </a:r>
          </a:p>
          <a:p>
            <a:r>
              <a:rPr lang="en-US" dirty="0"/>
              <a:t>Biological, psychological and cultural/societal explanatory models</a:t>
            </a:r>
          </a:p>
          <a:p>
            <a:r>
              <a:rPr lang="en-US" dirty="0"/>
              <a:t>We find this for instance in the science wars etc.</a:t>
            </a:r>
          </a:p>
          <a:p>
            <a:r>
              <a:rPr lang="en-US" dirty="0"/>
              <a:t>Both, but hardly a unity among the sciences</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11</a:t>
            </a:fld>
            <a:endParaRPr lang="nb-NO"/>
          </a:p>
        </p:txBody>
      </p:sp>
    </p:spTree>
    <p:extLst>
      <p:ext uri="{BB962C8B-B14F-4D97-AF65-F5344CB8AC3E}">
        <p14:creationId xmlns:p14="http://schemas.microsoft.com/office/powerpoint/2010/main" val="150516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Big debate</a:t>
            </a:r>
          </a:p>
          <a:p>
            <a:r>
              <a:rPr lang="en-US" dirty="0"/>
              <a:t>Who’s knowledges, what kind of knowledge, how to produce knowledge</a:t>
            </a:r>
          </a:p>
          <a:p>
            <a:r>
              <a:rPr lang="en-US" dirty="0"/>
              <a:t>But also a debate where you see many different definitions of scientific method in play</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12</a:t>
            </a:fld>
            <a:endParaRPr lang="nb-NO"/>
          </a:p>
        </p:txBody>
      </p:sp>
    </p:spTree>
    <p:extLst>
      <p:ext uri="{BB962C8B-B14F-4D97-AF65-F5344CB8AC3E}">
        <p14:creationId xmlns:p14="http://schemas.microsoft.com/office/powerpoint/2010/main" val="381963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Many myths about the scientific personae</a:t>
            </a:r>
          </a:p>
          <a:p>
            <a:r>
              <a:rPr lang="en-US" dirty="0"/>
              <a:t>Distracted, disembodied, gender etc.</a:t>
            </a:r>
          </a:p>
          <a:p>
            <a:r>
              <a:rPr lang="en-US" dirty="0"/>
              <a:t>Different times have produced different images of the scientific personae and his/her community</a:t>
            </a:r>
          </a:p>
          <a:p>
            <a:r>
              <a:rPr lang="en-US" dirty="0"/>
              <a:t>It varies what kind of traits are seen as vital for the scientist</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13</a:t>
            </a:fld>
            <a:endParaRPr lang="nb-NO"/>
          </a:p>
        </p:txBody>
      </p:sp>
    </p:spTree>
    <p:extLst>
      <p:ext uri="{BB962C8B-B14F-4D97-AF65-F5344CB8AC3E}">
        <p14:creationId xmlns:p14="http://schemas.microsoft.com/office/powerpoint/2010/main" val="134636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The experimentalists in the Royal Society developed a technique for witnessing experiments</a:t>
            </a:r>
          </a:p>
          <a:p>
            <a:r>
              <a:rPr lang="en-US" sz="1200" dirty="0"/>
              <a:t>Scientists should be modest witnesses whose research was not affected by their political and religious beliefs</a:t>
            </a:r>
          </a:p>
          <a:p>
            <a:r>
              <a:rPr lang="en-US" sz="1200" dirty="0"/>
              <a:t>But only people from certain classes, of certain genders and races could be modest witnesses </a:t>
            </a:r>
          </a:p>
          <a:p>
            <a:r>
              <a:rPr lang="en-US" sz="1200" dirty="0"/>
              <a:t>Can we see different ideals? </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14</a:t>
            </a:fld>
            <a:endParaRPr lang="nb-NO"/>
          </a:p>
        </p:txBody>
      </p:sp>
    </p:spTree>
    <p:extLst>
      <p:ext uri="{BB962C8B-B14F-4D97-AF65-F5344CB8AC3E}">
        <p14:creationId xmlns:p14="http://schemas.microsoft.com/office/powerpoint/2010/main" val="357856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Non-explicated knowledges</a:t>
            </a:r>
          </a:p>
          <a:p>
            <a:endParaRPr lang="en-US" dirty="0"/>
          </a:p>
          <a:p>
            <a:r>
              <a:rPr lang="en-US" dirty="0"/>
              <a:t>Often linked to everyday life, but also important in scientific practice</a:t>
            </a:r>
          </a:p>
          <a:p>
            <a:endParaRPr lang="en-US" dirty="0"/>
          </a:p>
          <a:p>
            <a:r>
              <a:rPr lang="en-US" dirty="0"/>
              <a:t>Methodological skills, epistemological assumptions, textual aspects, writing</a:t>
            </a:r>
          </a:p>
          <a:p>
            <a:endParaRPr lang="en-US" dirty="0"/>
          </a:p>
          <a:p>
            <a:r>
              <a:rPr lang="en-US" dirty="0"/>
              <a:t>Does this make interdisciplinary work more difficult?</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15</a:t>
            </a:fld>
            <a:endParaRPr lang="nb-NO"/>
          </a:p>
        </p:txBody>
      </p:sp>
    </p:spTree>
    <p:extLst>
      <p:ext uri="{BB962C8B-B14F-4D97-AF65-F5344CB8AC3E}">
        <p14:creationId xmlns:p14="http://schemas.microsoft.com/office/powerpoint/2010/main" val="371653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What genres?</a:t>
            </a:r>
          </a:p>
          <a:p>
            <a:r>
              <a:rPr lang="en-US" dirty="0"/>
              <a:t>What language?</a:t>
            </a:r>
          </a:p>
          <a:p>
            <a:r>
              <a:rPr lang="en-US" dirty="0"/>
              <a:t>What styles?</a:t>
            </a:r>
          </a:p>
          <a:p>
            <a:r>
              <a:rPr lang="en-US" dirty="0"/>
              <a:t>Which references?</a:t>
            </a:r>
          </a:p>
          <a:p>
            <a:r>
              <a:rPr lang="en-US" dirty="0"/>
              <a:t>What journals?</a:t>
            </a:r>
          </a:p>
          <a:p>
            <a:r>
              <a:rPr lang="en-US" dirty="0"/>
              <a:t>Etc.</a:t>
            </a:r>
          </a:p>
          <a:p>
            <a:endParaRPr lang="nb-NO" dirty="0"/>
          </a:p>
        </p:txBody>
      </p:sp>
      <p:sp>
        <p:nvSpPr>
          <p:cNvPr id="4" name="Plassholder for lysbildenummer 3"/>
          <p:cNvSpPr>
            <a:spLocks noGrp="1"/>
          </p:cNvSpPr>
          <p:nvPr>
            <p:ph type="sldNum" sz="quarter" idx="5"/>
          </p:nvPr>
        </p:nvSpPr>
        <p:spPr/>
        <p:txBody>
          <a:bodyPr/>
          <a:lstStyle/>
          <a:p>
            <a:fld id="{3E3F43BB-87B2-6648-ADB2-51B777B4A3BA}" type="slidenum">
              <a:rPr lang="nb-NO" smtClean="0"/>
              <a:t>16</a:t>
            </a:fld>
            <a:endParaRPr lang="nb-NO"/>
          </a:p>
        </p:txBody>
      </p:sp>
    </p:spTree>
    <p:extLst>
      <p:ext uri="{BB962C8B-B14F-4D97-AF65-F5344CB8AC3E}">
        <p14:creationId xmlns:p14="http://schemas.microsoft.com/office/powerpoint/2010/main" val="310866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C37E3A3-CAA6-5644-AD83-BFB5CEAFC15A}" type="slidenum">
              <a:rPr lang="nb-NO" smtClean="0"/>
              <a:t>17</a:t>
            </a:fld>
            <a:endParaRPr lang="nb-NO"/>
          </a:p>
        </p:txBody>
      </p:sp>
    </p:spTree>
    <p:extLst>
      <p:ext uri="{BB962C8B-B14F-4D97-AF65-F5344CB8AC3E}">
        <p14:creationId xmlns:p14="http://schemas.microsoft.com/office/powerpoint/2010/main" val="218632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8D9499-A7EB-5749-A80B-BDDE918FC60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4BFEFCD-849C-C64B-8BE2-325AA21F7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1B23403-509D-7040-8A7E-F8B34E97F85A}"/>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0F98395A-96E2-544D-A1E4-90B169B8EF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EB8E17-73D3-4343-984C-C595E2B0E46D}"/>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366968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10293C-D527-BC4F-AC75-84A695927FE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13F4329-F9F5-0540-826B-21EFEC52799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847578-726E-8E46-B668-DF9B9C3FBD15}"/>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39B91FC3-02E2-6D41-B835-7FB04C4F28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B8258F-E6E9-CB41-8CA4-9A804F64EAD1}"/>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00982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3DB960F-8ECD-FA47-AB8D-4072DBD1D15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9699BB9-863B-AD43-B965-501CF4F77CA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698E988-6B81-3C4D-9B6D-43E0878141E7}"/>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B2FDBF07-BE64-F846-AEAF-65D598D2632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72430D-17F0-1949-9AC5-76D80A6F3D55}"/>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8978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6CF58B-C87A-914B-BFF4-15ACC84C41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B88902B-3CED-CA44-8E67-DEEF6E06D4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E992691-1574-1242-AE26-E157B72E2FA9}"/>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EDCA7319-B5C5-7748-90ED-429970E93D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89CD05-2B39-DF4C-AD06-CA9CAED35C4B}"/>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315154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4768EC-F08A-294D-9850-246FEF08794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6A4CD6D-05E4-7D47-A072-D986E0884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72342D8-6A29-584F-9F5E-CB2C17971247}"/>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8A962751-CA0C-354F-827B-C973EC3836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EDF9F04-4B9C-0C41-9EDB-5DF862CA8D67}"/>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351055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76B257-456F-254B-8B47-087303B71D0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774434-0F3C-924A-AB79-FD4C2E07118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6FB3BFF-A52E-DD40-9BD0-33F7D80400C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85FBE27-5D6D-F54F-8198-61C86B10A3E7}"/>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6" name="Plassholder for bunntekst 5">
            <a:extLst>
              <a:ext uri="{FF2B5EF4-FFF2-40B4-BE49-F238E27FC236}">
                <a16:creationId xmlns:a16="http://schemas.microsoft.com/office/drawing/2014/main" id="{53BEB1BB-0D19-294B-9590-97A02A16E10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55A3D20-3C86-3A45-ACFC-08A6479F3E78}"/>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327261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E8E8F0-96A5-D14A-8B63-2C69B1E545B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DF23BD8-4512-0844-9980-36AE5F396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B46CE7C-C71F-6A4D-866E-98DD02A84F8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FA6BDF7-5B1F-104F-9C2D-6F1717505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DC3FF69-A529-B04D-BE3B-54AB683742D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334868D-FD93-7742-8069-B4C702A05224}"/>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8" name="Plassholder for bunntekst 7">
            <a:extLst>
              <a:ext uri="{FF2B5EF4-FFF2-40B4-BE49-F238E27FC236}">
                <a16:creationId xmlns:a16="http://schemas.microsoft.com/office/drawing/2014/main" id="{5A63B330-3CAB-1E48-8522-7E17EF3EA7C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BD10189-4964-1443-9A37-9A418FC5CB13}"/>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27236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DD5F1F-59A7-6D4F-B0F6-1BCA831E86C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6F9EC5A-666C-1344-B49C-44226BE9EDD5}"/>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4" name="Plassholder for bunntekst 3">
            <a:extLst>
              <a:ext uri="{FF2B5EF4-FFF2-40B4-BE49-F238E27FC236}">
                <a16:creationId xmlns:a16="http://schemas.microsoft.com/office/drawing/2014/main" id="{32046489-3A52-2B40-80D7-8C740BFF1B4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42685DF-7DD3-D641-9EBB-7C33CE753F55}"/>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39250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05238E4-FBCE-8746-93DC-4FAC0BEF1EEA}"/>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3" name="Plassholder for bunntekst 2">
            <a:extLst>
              <a:ext uri="{FF2B5EF4-FFF2-40B4-BE49-F238E27FC236}">
                <a16:creationId xmlns:a16="http://schemas.microsoft.com/office/drawing/2014/main" id="{2B872290-7C1D-1D45-8A25-D17FC909BD5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8CAE371-6562-784F-B0BD-3E29B9A54924}"/>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54575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D0A9D8-CEF5-964B-8EBF-36FAA55950B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2401A43-B5D0-6E42-A50C-638BDF975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E752C15-326F-1C4B-93F8-FC09CF98E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870ACC1-ABB8-8C4D-8B13-3B41009974CA}"/>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6" name="Plassholder for bunntekst 5">
            <a:extLst>
              <a:ext uri="{FF2B5EF4-FFF2-40B4-BE49-F238E27FC236}">
                <a16:creationId xmlns:a16="http://schemas.microsoft.com/office/drawing/2014/main" id="{E648F719-9DE4-ED47-A89B-5FFEE525045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F7BDDDA-72DB-0045-9BF0-6901E69B0CA1}"/>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25796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BDE658-2477-C041-A004-3E976D88DB1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3295A17-4B59-084E-8F3C-546E5EE7D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606196E-EBB8-4045-B45C-10208596A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1F47F64-62B9-B34E-9F22-EA879D0F860B}"/>
              </a:ext>
            </a:extLst>
          </p:cNvPr>
          <p:cNvSpPr>
            <a:spLocks noGrp="1"/>
          </p:cNvSpPr>
          <p:nvPr>
            <p:ph type="dt" sz="half" idx="10"/>
          </p:nvPr>
        </p:nvSpPr>
        <p:spPr/>
        <p:txBody>
          <a:bodyPr/>
          <a:lstStyle/>
          <a:p>
            <a:fld id="{39A4E858-6231-3C40-A5CA-3F793E4245E4}" type="datetimeFigureOut">
              <a:rPr lang="nb-NO" smtClean="0"/>
              <a:t>13.05.2025</a:t>
            </a:fld>
            <a:endParaRPr lang="nb-NO"/>
          </a:p>
        </p:txBody>
      </p:sp>
      <p:sp>
        <p:nvSpPr>
          <p:cNvPr id="6" name="Plassholder for bunntekst 5">
            <a:extLst>
              <a:ext uri="{FF2B5EF4-FFF2-40B4-BE49-F238E27FC236}">
                <a16:creationId xmlns:a16="http://schemas.microsoft.com/office/drawing/2014/main" id="{FB68DB1C-7A0C-0F4F-98B9-0626FAF176C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3560267-6DEB-3045-83DA-449E374B9A9B}"/>
              </a:ext>
            </a:extLst>
          </p:cNvPr>
          <p:cNvSpPr>
            <a:spLocks noGrp="1"/>
          </p:cNvSpPr>
          <p:nvPr>
            <p:ph type="sldNum" sz="quarter" idx="12"/>
          </p:nvPr>
        </p:nvSpPr>
        <p:spPr/>
        <p:txBody>
          <a:bodyPr/>
          <a:lstStyle/>
          <a:p>
            <a:fld id="{00A19670-E724-C348-B180-4D833ABCC951}" type="slidenum">
              <a:rPr lang="nb-NO" smtClean="0"/>
              <a:t>‹#›</a:t>
            </a:fld>
            <a:endParaRPr lang="nb-NO"/>
          </a:p>
        </p:txBody>
      </p:sp>
    </p:spTree>
    <p:extLst>
      <p:ext uri="{BB962C8B-B14F-4D97-AF65-F5344CB8AC3E}">
        <p14:creationId xmlns:p14="http://schemas.microsoft.com/office/powerpoint/2010/main" val="148883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9F49CB4-2FB3-274F-A6BF-842A4A233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C7DA6E8-3D2F-8840-94B2-75F40F654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099849-A89F-D143-8CC4-A6DA7DDD3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4E858-6231-3C40-A5CA-3F793E4245E4}" type="datetimeFigureOut">
              <a:rPr lang="nb-NO" smtClean="0"/>
              <a:t>13.05.2025</a:t>
            </a:fld>
            <a:endParaRPr lang="nb-NO"/>
          </a:p>
        </p:txBody>
      </p:sp>
      <p:sp>
        <p:nvSpPr>
          <p:cNvPr id="5" name="Plassholder for bunntekst 4">
            <a:extLst>
              <a:ext uri="{FF2B5EF4-FFF2-40B4-BE49-F238E27FC236}">
                <a16:creationId xmlns:a16="http://schemas.microsoft.com/office/drawing/2014/main" id="{62F12AF3-AC4A-F44B-9776-46BD6C605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3A5FD4E-3170-DD4E-BBFE-5121FCCED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19670-E724-C348-B180-4D833ABCC951}" type="slidenum">
              <a:rPr lang="nb-NO" smtClean="0"/>
              <a:t>‹#›</a:t>
            </a:fld>
            <a:endParaRPr lang="nb-NO"/>
          </a:p>
        </p:txBody>
      </p:sp>
    </p:spTree>
    <p:extLst>
      <p:ext uri="{BB962C8B-B14F-4D97-AF65-F5344CB8AC3E}">
        <p14:creationId xmlns:p14="http://schemas.microsoft.com/office/powerpoint/2010/main" val="2454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upload.wikimedia.org/wikipedia/commons/f/f5/Musei_Wormiani_Historia.jpg?1517306837171"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ekniskmuseum.no/dokumentlager/utstillingene/avsluttede-utstillinger/132-ilmkatalogmedforside-mindre/file" TargetMode="Externa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CEA88E5-68FC-124A-9E3D-586B6FEF88FE}"/>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History of science and changes in the scientific life</a:t>
            </a:r>
          </a:p>
        </p:txBody>
      </p:sp>
      <p:pic>
        <p:nvPicPr>
          <p:cNvPr id="8" name="Bilde 3" descr="https://upload.wikimedia.org/wikipedia/commons/f/f5/Musei_Wormiani_Historia.jpg?1517306837171">
            <a:extLst>
              <a:ext uri="{FF2B5EF4-FFF2-40B4-BE49-F238E27FC236}">
                <a16:creationId xmlns:a16="http://schemas.microsoft.com/office/drawing/2014/main" id="{B1F4C56E-C505-C647-89B5-39063E5EF75B}"/>
              </a:ext>
            </a:extLst>
          </p:cNvPr>
          <p:cNvPicPr>
            <a:picLocks noGrp="1" noChangeAspect="1" noChangeArrowheads="1"/>
          </p:cNvPicPr>
          <p:nvPr>
            <p:ph idx="1"/>
          </p:nvPr>
        </p:nvPicPr>
        <p:blipFill rotWithShape="1">
          <a:blip r:embed="rId2" r:link="rId3">
            <a:extLst>
              <a:ext uri="{28A0092B-C50C-407E-A947-70E740481C1C}">
                <a14:useLocalDpi xmlns:a14="http://schemas.microsoft.com/office/drawing/2010/main" val="0"/>
              </a:ext>
            </a:extLst>
          </a:blip>
          <a:srcRect l="1762" r="10859"/>
          <a:stretch>
            <a:fillRect/>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D85EF972-97C4-4646-9129-7B79EE913C39}"/>
              </a:ext>
            </a:extLst>
          </p:cNvPr>
          <p:cNvSpPr txBox="1"/>
          <p:nvPr/>
        </p:nvSpPr>
        <p:spPr>
          <a:xfrm>
            <a:off x="763675" y="5446207"/>
            <a:ext cx="2823587" cy="646331"/>
          </a:xfrm>
          <a:prstGeom prst="rect">
            <a:avLst/>
          </a:prstGeom>
          <a:noFill/>
        </p:spPr>
        <p:txBody>
          <a:bodyPr wrap="square" rtlCol="0">
            <a:spAutoFit/>
          </a:bodyPr>
          <a:lstStyle/>
          <a:p>
            <a:r>
              <a:rPr lang="nb-NO" dirty="0">
                <a:solidFill>
                  <a:schemeClr val="bg1"/>
                </a:solidFill>
              </a:rPr>
              <a:t>Terje Finstad </a:t>
            </a:r>
          </a:p>
          <a:p>
            <a:endParaRPr lang="nb-NO" dirty="0">
              <a:solidFill>
                <a:schemeClr val="bg1"/>
              </a:solidFill>
            </a:endParaRPr>
          </a:p>
        </p:txBody>
      </p:sp>
    </p:spTree>
    <p:extLst>
      <p:ext uri="{BB962C8B-B14F-4D97-AF65-F5344CB8AC3E}">
        <p14:creationId xmlns:p14="http://schemas.microsoft.com/office/powerpoint/2010/main" val="262943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55F6A-EEF8-CF48-9B44-B7BFCC6BE0E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2</a:t>
            </a:r>
          </a:p>
        </p:txBody>
      </p:sp>
      <p:sp>
        <p:nvSpPr>
          <p:cNvPr id="3" name="Plassholder for innhold 2">
            <a:extLst>
              <a:ext uri="{FF2B5EF4-FFF2-40B4-BE49-F238E27FC236}">
                <a16:creationId xmlns:a16="http://schemas.microsoft.com/office/drawing/2014/main" id="{D77163E0-3D17-F146-A0A2-21AF2A12973D}"/>
              </a:ext>
            </a:extLst>
          </p:cNvPr>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a:p>
          <a:p>
            <a:r>
              <a:rPr lang="en-US" sz="2200"/>
              <a:t>Science is situated in places</a:t>
            </a:r>
          </a:p>
          <a:p>
            <a:r>
              <a:rPr lang="en-US" sz="2200"/>
              <a:t>It is shaped by the places it is produced and transmitted through</a:t>
            </a:r>
          </a:p>
          <a:p>
            <a:r>
              <a:rPr lang="en-US" sz="2200"/>
              <a:t>The apparent placeless nature of science is itself a product of certain spaces</a:t>
            </a:r>
          </a:p>
        </p:txBody>
      </p:sp>
      <p:pic>
        <p:nvPicPr>
          <p:cNvPr id="5" name="Plassholder for innhold 4">
            <a:extLst>
              <a:ext uri="{FF2B5EF4-FFF2-40B4-BE49-F238E27FC236}">
                <a16:creationId xmlns:a16="http://schemas.microsoft.com/office/drawing/2014/main" id="{7E87D147-7991-F224-3275-12938DFA2313}"/>
              </a:ext>
            </a:extLst>
          </p:cNvPr>
          <p:cNvPicPr>
            <a:picLocks noGrp="1" noChangeAspect="1"/>
          </p:cNvPicPr>
          <p:nvPr>
            <p:ph sz="half" idx="2"/>
          </p:nvPr>
        </p:nvPicPr>
        <p:blipFill rotWithShape="1">
          <a:blip r:embed="rId3"/>
          <a:srcRect l="25064" r="15488" b="1"/>
          <a:stretch/>
        </p:blipFill>
        <p:spPr>
          <a:xfrm>
            <a:off x="6236296" y="2147275"/>
            <a:ext cx="5321719" cy="3647858"/>
          </a:xfrm>
          <a:prstGeom prst="rect">
            <a:avLst/>
          </a:prstGeom>
        </p:spPr>
      </p:pic>
    </p:spTree>
    <p:extLst>
      <p:ext uri="{BB962C8B-B14F-4D97-AF65-F5344CB8AC3E}">
        <p14:creationId xmlns:p14="http://schemas.microsoft.com/office/powerpoint/2010/main" val="158100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41E4F-1414-7A49-8952-20F7FA7166D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3</a:t>
            </a:r>
          </a:p>
        </p:txBody>
      </p:sp>
      <p:sp>
        <p:nvSpPr>
          <p:cNvPr id="3" name="Plassholder for innhold 2">
            <a:extLst>
              <a:ext uri="{FF2B5EF4-FFF2-40B4-BE49-F238E27FC236}">
                <a16:creationId xmlns:a16="http://schemas.microsoft.com/office/drawing/2014/main" id="{3FE55590-A773-484B-A916-6196B439916F}"/>
              </a:ext>
            </a:extLst>
          </p:cNvPr>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a:p>
          <a:p>
            <a:endParaRPr lang="en-US" sz="2200"/>
          </a:p>
          <a:p>
            <a:endParaRPr lang="en-US" sz="2200"/>
          </a:p>
          <a:p>
            <a:r>
              <a:rPr lang="en-US" sz="2200"/>
              <a:t>Science is not one, indivisible and united</a:t>
            </a:r>
          </a:p>
          <a:p>
            <a:r>
              <a:rPr lang="en-US" sz="2200"/>
              <a:t>The sciences are many, disunified and diverse</a:t>
            </a:r>
          </a:p>
        </p:txBody>
      </p:sp>
      <p:pic>
        <p:nvPicPr>
          <p:cNvPr id="5" name="Picture 2">
            <a:extLst>
              <a:ext uri="{FF2B5EF4-FFF2-40B4-BE49-F238E27FC236}">
                <a16:creationId xmlns:a16="http://schemas.microsoft.com/office/drawing/2014/main" id="{4D2B42BB-D9AC-E3F4-91F9-1DF7D9AE15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54362" y="640080"/>
            <a:ext cx="4103588"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5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C683A1-A87A-394D-B2E4-234578815E7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4</a:t>
            </a:r>
          </a:p>
        </p:txBody>
      </p:sp>
      <p:sp>
        <p:nvSpPr>
          <p:cNvPr id="3" name="Plassholder for innhold 2">
            <a:extLst>
              <a:ext uri="{FF2B5EF4-FFF2-40B4-BE49-F238E27FC236}">
                <a16:creationId xmlns:a16="http://schemas.microsoft.com/office/drawing/2014/main" id="{3C0E1CC0-3A42-6047-8012-C03EBB9D76B1}"/>
              </a:ext>
            </a:extLst>
          </p:cNvPr>
          <p:cNvSpPr>
            <a:spLocks noGrp="1"/>
          </p:cNvSpPr>
          <p:nvPr>
            <p:ph sz="half" idx="1"/>
          </p:nvPr>
        </p:nvSpPr>
        <p:spPr>
          <a:xfrm>
            <a:off x="630936" y="2660904"/>
            <a:ext cx="4818888" cy="3547872"/>
          </a:xfrm>
        </p:spPr>
        <p:txBody>
          <a:bodyPr vert="horz" lIns="91440" tIns="45720" rIns="91440" bIns="45720" rtlCol="0" anchor="t">
            <a:normAutofit/>
          </a:bodyPr>
          <a:lstStyle/>
          <a:p>
            <a:endParaRPr lang="en-US" sz="2200"/>
          </a:p>
          <a:p>
            <a:endParaRPr lang="en-US" sz="2200"/>
          </a:p>
          <a:p>
            <a:r>
              <a:rPr lang="en-US" sz="2200"/>
              <a:t>No single, coherent and effective scientific method</a:t>
            </a:r>
          </a:p>
          <a:p>
            <a:r>
              <a:rPr lang="en-US" sz="2200"/>
              <a:t>Neither does scientists have particular cognitive abilities that cannot be found in other technical practices or everyday routines</a:t>
            </a:r>
          </a:p>
        </p:txBody>
      </p:sp>
      <p:pic>
        <p:nvPicPr>
          <p:cNvPr id="5" name="Picture 2" descr="https://www.dukeupress.edu/Assets/Books/978-0-8223-4957-0_pr.jpg">
            <a:extLst>
              <a:ext uri="{FF2B5EF4-FFF2-40B4-BE49-F238E27FC236}">
                <a16:creationId xmlns:a16="http://schemas.microsoft.com/office/drawing/2014/main" id="{1D2A0B79-85AE-97AD-3A51-42D39E5147C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64" b="6447"/>
          <a:stretch/>
        </p:blipFill>
        <p:spPr bwMode="auto">
          <a:xfrm>
            <a:off x="7472645" y="1539486"/>
            <a:ext cx="3357174" cy="467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9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4F29FC-8134-D84E-941D-C2CDA0168FA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5</a:t>
            </a:r>
          </a:p>
        </p:txBody>
      </p:sp>
      <p:sp>
        <p:nvSpPr>
          <p:cNvPr id="3" name="Plassholder for innhold 2">
            <a:extLst>
              <a:ext uri="{FF2B5EF4-FFF2-40B4-BE49-F238E27FC236}">
                <a16:creationId xmlns:a16="http://schemas.microsoft.com/office/drawing/2014/main" id="{0FD04970-10EF-B84F-A1B2-3A7FA33C0D38}"/>
              </a:ext>
            </a:extLst>
          </p:cNvPr>
          <p:cNvSpPr>
            <a:spLocks noGrp="1"/>
          </p:cNvSpPr>
          <p:nvPr>
            <p:ph sz="half" idx="1"/>
          </p:nvPr>
        </p:nvSpPr>
        <p:spPr>
          <a:xfrm>
            <a:off x="630936" y="2660904"/>
            <a:ext cx="4818888" cy="3547872"/>
          </a:xfrm>
        </p:spPr>
        <p:txBody>
          <a:bodyPr vert="horz" lIns="91440" tIns="45720" rIns="91440" bIns="45720" rtlCol="0" anchor="t">
            <a:normAutofit/>
          </a:bodyPr>
          <a:lstStyle/>
          <a:p>
            <a:endParaRPr lang="en-US" sz="2200"/>
          </a:p>
          <a:p>
            <a:endParaRPr lang="en-US" sz="2200"/>
          </a:p>
          <a:p>
            <a:r>
              <a:rPr lang="en-US" sz="2200"/>
              <a:t>Scientists are morally heterogenous and ordinary</a:t>
            </a:r>
          </a:p>
          <a:p>
            <a:r>
              <a:rPr lang="en-US" sz="2200"/>
              <a:t>Ordinary people who produce unusually trustworthy knowledge</a:t>
            </a:r>
          </a:p>
        </p:txBody>
      </p:sp>
      <p:pic>
        <p:nvPicPr>
          <p:cNvPr id="5" name="Picture 2" descr="https://images-na.ssl-images-amazon.com/images/I/51NIWhqqnbL._SX329_BO1,204,203,200_.jpg">
            <a:extLst>
              <a:ext uri="{FF2B5EF4-FFF2-40B4-BE49-F238E27FC236}">
                <a16:creationId xmlns:a16="http://schemas.microsoft.com/office/drawing/2014/main" id="{518946DA-D383-BFC8-33DF-9E9064B0DF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78567" y="640080"/>
            <a:ext cx="369992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1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18C11-F53B-2547-9543-EB93AAB458ED}"/>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6</a:t>
            </a:r>
          </a:p>
        </p:txBody>
      </p:sp>
      <p:sp>
        <p:nvSpPr>
          <p:cNvPr id="3" name="Plassholder for innhold 2">
            <a:extLst>
              <a:ext uri="{FF2B5EF4-FFF2-40B4-BE49-F238E27FC236}">
                <a16:creationId xmlns:a16="http://schemas.microsoft.com/office/drawing/2014/main" id="{4C7C228B-5A51-1D48-A208-35E8080445B8}"/>
              </a:ext>
            </a:extLst>
          </p:cNvPr>
          <p:cNvSpPr>
            <a:spLocks noGrp="1"/>
          </p:cNvSpPr>
          <p:nvPr>
            <p:ph sz="half" idx="1"/>
          </p:nvPr>
        </p:nvSpPr>
        <p:spPr>
          <a:xfrm>
            <a:off x="630936" y="2660904"/>
            <a:ext cx="4818888" cy="3547872"/>
          </a:xfrm>
        </p:spPr>
        <p:txBody>
          <a:bodyPr vert="horz" lIns="91440" tIns="45720" rIns="91440" bIns="45720" rtlCol="0" anchor="t">
            <a:normAutofit/>
          </a:bodyPr>
          <a:lstStyle/>
          <a:p>
            <a:endParaRPr lang="en-US" sz="1900"/>
          </a:p>
          <a:p>
            <a:endParaRPr lang="en-US" sz="1900"/>
          </a:p>
          <a:p>
            <a:r>
              <a:rPr lang="en-US" sz="1900"/>
              <a:t>Truth is not a product of science, or something exclusive for the sciences (ex. Religious truths, juridical truths etc)</a:t>
            </a:r>
          </a:p>
          <a:p>
            <a:r>
              <a:rPr lang="en-US" sz="1900"/>
              <a:t>The </a:t>
            </a:r>
            <a:r>
              <a:rPr lang="en-US" sz="1900" i="1"/>
              <a:t>history </a:t>
            </a:r>
            <a:r>
              <a:rPr lang="en-US" sz="1900"/>
              <a:t>of science is not about truth, but about credibility (Latour: the sciences produce objectivity)</a:t>
            </a:r>
          </a:p>
          <a:p>
            <a:r>
              <a:rPr lang="en-US" sz="1900"/>
              <a:t>The history of science deals with what counts as true in different historical settings</a:t>
            </a:r>
          </a:p>
        </p:txBody>
      </p:sp>
      <p:pic>
        <p:nvPicPr>
          <p:cNvPr id="5" name="Picture 2" descr="Bird in vacuum (1660)">
            <a:extLst>
              <a:ext uri="{FF2B5EF4-FFF2-40B4-BE49-F238E27FC236}">
                <a16:creationId xmlns:a16="http://schemas.microsoft.com/office/drawing/2014/main" id="{EEC0502F-B81B-D357-EF4D-F01253E18EB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7054" r="1" b="1"/>
          <a:stretch/>
        </p:blipFill>
        <p:spPr bwMode="auto">
          <a:xfrm>
            <a:off x="6099048" y="1558004"/>
            <a:ext cx="5458968" cy="37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4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8931CD-A5C8-C741-8CB5-023B4643B0F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7</a:t>
            </a:r>
          </a:p>
        </p:txBody>
      </p:sp>
      <p:sp>
        <p:nvSpPr>
          <p:cNvPr id="3" name="Plassholder for innhold 2">
            <a:extLst>
              <a:ext uri="{FF2B5EF4-FFF2-40B4-BE49-F238E27FC236}">
                <a16:creationId xmlns:a16="http://schemas.microsoft.com/office/drawing/2014/main" id="{DF8DC70A-E009-7A43-BB20-B07A28F20389}"/>
              </a:ext>
            </a:extLst>
          </p:cNvPr>
          <p:cNvSpPr>
            <a:spLocks noGrp="1"/>
          </p:cNvSpPr>
          <p:nvPr>
            <p:ph sz="half" idx="1"/>
          </p:nvPr>
        </p:nvSpPr>
        <p:spPr>
          <a:xfrm>
            <a:off x="630936" y="2660904"/>
            <a:ext cx="4818888" cy="3547872"/>
          </a:xfrm>
        </p:spPr>
        <p:txBody>
          <a:bodyPr vert="horz" lIns="91440" tIns="45720" rIns="91440" bIns="45720" rtlCol="0" anchor="t">
            <a:normAutofit/>
          </a:bodyPr>
          <a:lstStyle/>
          <a:p>
            <a:endParaRPr lang="en-US" sz="2200"/>
          </a:p>
          <a:p>
            <a:endParaRPr lang="en-US" sz="2200"/>
          </a:p>
          <a:p>
            <a:r>
              <a:rPr lang="en-US" sz="2200"/>
              <a:t>Science is not pure thought, but also practice</a:t>
            </a:r>
          </a:p>
          <a:p>
            <a:r>
              <a:rPr lang="en-US" sz="2200"/>
              <a:t>The hand is as important as the mind</a:t>
            </a:r>
          </a:p>
          <a:p>
            <a:r>
              <a:rPr lang="en-US" sz="2200"/>
              <a:t>Tinkering</a:t>
            </a:r>
          </a:p>
        </p:txBody>
      </p:sp>
      <p:pic>
        <p:nvPicPr>
          <p:cNvPr id="5" name="Plassholder for innhold 5" descr="Et bilde som inneholder tekst, avis&#10;&#10;Automatisk generert beskrivelse">
            <a:extLst>
              <a:ext uri="{FF2B5EF4-FFF2-40B4-BE49-F238E27FC236}">
                <a16:creationId xmlns:a16="http://schemas.microsoft.com/office/drawing/2014/main" id="{BA222570-E498-5AF5-868C-4F64109C6B3A}"/>
              </a:ext>
            </a:extLst>
          </p:cNvPr>
          <p:cNvPicPr>
            <a:picLocks noGrp="1" noChangeAspect="1"/>
          </p:cNvPicPr>
          <p:nvPr>
            <p:ph sz="half" idx="2"/>
          </p:nvPr>
        </p:nvPicPr>
        <p:blipFill>
          <a:blip r:embed="rId3"/>
          <a:stretch>
            <a:fillRect/>
          </a:stretch>
        </p:blipFill>
        <p:spPr>
          <a:xfrm>
            <a:off x="6478867" y="640080"/>
            <a:ext cx="4699330" cy="5577840"/>
          </a:xfrm>
          <a:prstGeom prst="rect">
            <a:avLst/>
          </a:prstGeom>
        </p:spPr>
      </p:pic>
    </p:spTree>
    <p:extLst>
      <p:ext uri="{BB962C8B-B14F-4D97-AF65-F5344CB8AC3E}">
        <p14:creationId xmlns:p14="http://schemas.microsoft.com/office/powerpoint/2010/main" val="250062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16CB08-126D-2145-96D8-9B341DC3A4D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8</a:t>
            </a:r>
          </a:p>
        </p:txBody>
      </p:sp>
      <p:sp>
        <p:nvSpPr>
          <p:cNvPr id="3" name="Plassholder for innhold 2">
            <a:extLst>
              <a:ext uri="{FF2B5EF4-FFF2-40B4-BE49-F238E27FC236}">
                <a16:creationId xmlns:a16="http://schemas.microsoft.com/office/drawing/2014/main" id="{4886CAA9-A43C-364E-9C5B-E846CE92FB3B}"/>
              </a:ext>
            </a:extLst>
          </p:cNvPr>
          <p:cNvSpPr>
            <a:spLocks noGrp="1"/>
          </p:cNvSpPr>
          <p:nvPr>
            <p:ph sz="half" idx="1"/>
          </p:nvPr>
        </p:nvSpPr>
        <p:spPr>
          <a:xfrm>
            <a:off x="630936" y="2660904"/>
            <a:ext cx="4818888" cy="3547872"/>
          </a:xfrm>
        </p:spPr>
        <p:txBody>
          <a:bodyPr vert="horz" lIns="91440" tIns="45720" rIns="91440" bIns="45720" rtlCol="0" anchor="t">
            <a:normAutofit/>
          </a:bodyPr>
          <a:lstStyle/>
          <a:p>
            <a:endParaRPr lang="en-US" sz="2000"/>
          </a:p>
          <a:p>
            <a:r>
              <a:rPr lang="en-US" sz="2000"/>
              <a:t>The production and legitimizing of scientific knowledge are performances</a:t>
            </a:r>
          </a:p>
          <a:p>
            <a:r>
              <a:rPr lang="en-US" sz="2000"/>
              <a:t>Science uses cultural resources to produce these performances</a:t>
            </a:r>
          </a:p>
          <a:p>
            <a:r>
              <a:rPr lang="en-US" sz="2000"/>
              <a:t>This includes displaying marks of integrity and entitlement (expertise, but also dedication and selflessness)</a:t>
            </a:r>
          </a:p>
          <a:p>
            <a:r>
              <a:rPr lang="en-US" sz="2000"/>
              <a:t>The idea of disembodied knowledge is a bodily performance</a:t>
            </a:r>
          </a:p>
        </p:txBody>
      </p:sp>
      <p:pic>
        <p:nvPicPr>
          <p:cNvPr id="5" name="Picture 2" descr="Bilderesultat for imrad">
            <a:extLst>
              <a:ext uri="{FF2B5EF4-FFF2-40B4-BE49-F238E27FC236}">
                <a16:creationId xmlns:a16="http://schemas.microsoft.com/office/drawing/2014/main" id="{7076AF9C-9510-1E03-9CF4-6BCD6014201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99048" y="1381887"/>
            <a:ext cx="5458968" cy="40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6F7FB6A-612C-004F-A67F-32F06AF51EF0}"/>
              </a:ext>
            </a:extLst>
          </p:cNvPr>
          <p:cNvSpPr>
            <a:spLocks noGrp="1"/>
          </p:cNvSpPr>
          <p:nvPr>
            <p:ph type="title"/>
          </p:nvPr>
        </p:nvSpPr>
        <p:spPr>
          <a:xfrm>
            <a:off x="838200" y="365125"/>
            <a:ext cx="10515600" cy="1325563"/>
          </a:xfrm>
        </p:spPr>
        <p:txBody>
          <a:bodyPr>
            <a:normAutofit/>
          </a:bodyPr>
          <a:lstStyle/>
          <a:p>
            <a:r>
              <a:rPr lang="nb-NO" sz="5400"/>
              <a:t>So what?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0F6FAE0-A444-0348-98F2-9E92A78CEE42}"/>
              </a:ext>
            </a:extLst>
          </p:cNvPr>
          <p:cNvSpPr>
            <a:spLocks noGrp="1"/>
          </p:cNvSpPr>
          <p:nvPr>
            <p:ph idx="1"/>
          </p:nvPr>
        </p:nvSpPr>
        <p:spPr>
          <a:xfrm>
            <a:off x="838200" y="1929384"/>
            <a:ext cx="10515600" cy="4251960"/>
          </a:xfrm>
        </p:spPr>
        <p:txBody>
          <a:bodyPr>
            <a:normAutofit/>
          </a:bodyPr>
          <a:lstStyle/>
          <a:p>
            <a:r>
              <a:rPr lang="en-US" sz="1500" dirty="0" err="1"/>
              <a:t>Shapin</a:t>
            </a:r>
            <a:r>
              <a:rPr lang="en-US" sz="1500" dirty="0"/>
              <a:t> is mostly interested in (experimental) science</a:t>
            </a:r>
          </a:p>
          <a:p>
            <a:endParaRPr lang="en-US" sz="1500" dirty="0"/>
          </a:p>
          <a:p>
            <a:r>
              <a:rPr lang="en-US" sz="1500" dirty="0"/>
              <a:t>But the principles can also be used to question and situate other kinds of knowledge practices, disciplines and traditions</a:t>
            </a:r>
          </a:p>
          <a:p>
            <a:endParaRPr lang="en-US" sz="1500" dirty="0"/>
          </a:p>
          <a:p>
            <a:r>
              <a:rPr lang="en-US" sz="1500" dirty="0"/>
              <a:t>Even though all fields of knowledge and practice are historically situated, they are also cultures, with their own institutions, criteria for validity and credibility, tools and histories</a:t>
            </a:r>
          </a:p>
          <a:p>
            <a:endParaRPr lang="en-US" sz="1500" dirty="0"/>
          </a:p>
          <a:p>
            <a:r>
              <a:rPr lang="en-US" sz="1500" dirty="0" err="1"/>
              <a:t>Shapin’s</a:t>
            </a:r>
            <a:r>
              <a:rPr lang="en-US" sz="1500" dirty="0"/>
              <a:t> principles useful for placing one's own discipline into historical context and for epistemological reflection upon one's own knowledge production</a:t>
            </a:r>
          </a:p>
          <a:p>
            <a:endParaRPr lang="en-US" sz="1500" dirty="0"/>
          </a:p>
          <a:p>
            <a:r>
              <a:rPr lang="en-US" sz="1500" dirty="0"/>
              <a:t>Epistemology important for “</a:t>
            </a:r>
            <a:r>
              <a:rPr lang="en-US" sz="1500" dirty="0" err="1"/>
              <a:t>bildung</a:t>
            </a:r>
            <a:r>
              <a:rPr lang="en-US" sz="1500" dirty="0"/>
              <a:t>” and academic citizenship, but also practically if we want to contribute with something new (which is part of what we are paid to do)</a:t>
            </a:r>
          </a:p>
          <a:p>
            <a:endParaRPr lang="en-US" sz="1500" dirty="0"/>
          </a:p>
          <a:p>
            <a:r>
              <a:rPr lang="en-US" sz="1500" dirty="0"/>
              <a:t>It could have been otherwise</a:t>
            </a:r>
          </a:p>
        </p:txBody>
      </p:sp>
    </p:spTree>
    <p:extLst>
      <p:ext uri="{BB962C8B-B14F-4D97-AF65-F5344CB8AC3E}">
        <p14:creationId xmlns:p14="http://schemas.microsoft.com/office/powerpoint/2010/main" val="307789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98F74-B02C-0F4D-B20D-474C0C83EE9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600" kern="1200">
                <a:solidFill>
                  <a:schemeClr val="tx1"/>
                </a:solidFill>
                <a:latin typeface="+mj-lt"/>
                <a:ea typeface="+mj-ea"/>
                <a:cs typeface="+mj-cs"/>
              </a:rPr>
              <a:t>Science as systems of representation</a:t>
            </a:r>
          </a:p>
        </p:txBody>
      </p:sp>
      <p:sp>
        <p:nvSpPr>
          <p:cNvPr id="3" name="Plassholder for innhold 2">
            <a:extLst>
              <a:ext uri="{FF2B5EF4-FFF2-40B4-BE49-F238E27FC236}">
                <a16:creationId xmlns:a16="http://schemas.microsoft.com/office/drawing/2014/main" id="{24F058A1-141A-AD49-B5C3-78AF2727D3BA}"/>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a:defRPr/>
            </a:pPr>
            <a:r>
              <a:rPr lang="en-US" altLang="nb-NO" sz="1700" dirty="0"/>
              <a:t>When a group of researchers agree upon a statement, the job has barely started:</a:t>
            </a:r>
          </a:p>
          <a:p>
            <a:pPr>
              <a:defRPr/>
            </a:pPr>
            <a:r>
              <a:rPr lang="en-US" altLang="nb-NO" sz="1700" dirty="0"/>
              <a:t>It must be stabilized in a wider group to become a fact</a:t>
            </a:r>
          </a:p>
          <a:p>
            <a:pPr>
              <a:defRPr/>
            </a:pPr>
            <a:r>
              <a:rPr lang="en-US" altLang="nb-NO" sz="1700" dirty="0"/>
              <a:t>Scientific knowledge must be represented (models, figures, pictures, texts etc.) so it can travel and become fact </a:t>
            </a:r>
          </a:p>
          <a:p>
            <a:pPr>
              <a:defRPr/>
            </a:pPr>
            <a:r>
              <a:rPr lang="en-US" altLang="nb-NO" sz="1700" dirty="0"/>
              <a:t>Representations are not natural, researchers make them. The interpretation of representations are not natural, researchers </a:t>
            </a:r>
            <a:r>
              <a:rPr lang="en-US" altLang="nb-NO" sz="1700"/>
              <a:t>do them</a:t>
            </a:r>
          </a:p>
          <a:p>
            <a:pPr>
              <a:defRPr/>
            </a:pPr>
            <a:r>
              <a:rPr lang="en-US" sz="1700"/>
              <a:t>How </a:t>
            </a:r>
            <a:r>
              <a:rPr lang="en-US" sz="1700" dirty="0"/>
              <a:t>are representations made, interpreted, negotiated, stabilized?</a:t>
            </a:r>
          </a:p>
        </p:txBody>
      </p:sp>
      <p:pic>
        <p:nvPicPr>
          <p:cNvPr id="7" name="Plassholder for innhold 5" descr="Et bilde som inneholder tekst&#10;&#10;Automatisk generert beskrivelse">
            <a:extLst>
              <a:ext uri="{FF2B5EF4-FFF2-40B4-BE49-F238E27FC236}">
                <a16:creationId xmlns:a16="http://schemas.microsoft.com/office/drawing/2014/main" id="{72925A40-7DFF-8B18-1954-8AFAA40CBFE4}"/>
              </a:ext>
            </a:extLst>
          </p:cNvPr>
          <p:cNvPicPr>
            <a:picLocks noGrp="1" noChangeAspect="1"/>
          </p:cNvPicPr>
          <p:nvPr>
            <p:ph sz="half" idx="2"/>
          </p:nvPr>
        </p:nvPicPr>
        <p:blipFill>
          <a:blip r:embed="rId2"/>
          <a:stretch>
            <a:fillRect/>
          </a:stretch>
        </p:blipFill>
        <p:spPr>
          <a:xfrm>
            <a:off x="6925094" y="640080"/>
            <a:ext cx="3806876" cy="5577840"/>
          </a:xfrm>
          <a:prstGeom prst="rect">
            <a:avLst/>
          </a:prstGeom>
        </p:spPr>
      </p:pic>
    </p:spTree>
    <p:extLst>
      <p:ext uri="{BB962C8B-B14F-4D97-AF65-F5344CB8AC3E}">
        <p14:creationId xmlns:p14="http://schemas.microsoft.com/office/powerpoint/2010/main" val="70074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DB22C6-B611-1E4D-A8ED-5B3CD51F1207}"/>
              </a:ext>
            </a:extLst>
          </p:cNvPr>
          <p:cNvSpPr>
            <a:spLocks noGrp="1"/>
          </p:cNvSpPr>
          <p:nvPr>
            <p:ph type="title"/>
          </p:nvPr>
        </p:nvSpPr>
        <p:spPr>
          <a:xfrm>
            <a:off x="1115568" y="1408153"/>
            <a:ext cx="10168128" cy="1315035"/>
          </a:xfrm>
        </p:spPr>
        <p:txBody>
          <a:bodyPr>
            <a:normAutofit/>
          </a:bodyPr>
          <a:lstStyle/>
          <a:p>
            <a:r>
              <a:rPr lang="nb-NO" sz="4000"/>
              <a:t>Science as communication</a:t>
            </a:r>
          </a:p>
        </p:txBody>
      </p:sp>
      <p:sp>
        <p:nvSpPr>
          <p:cNvPr id="3" name="Plassholder for innhold 2">
            <a:extLst>
              <a:ext uri="{FF2B5EF4-FFF2-40B4-BE49-F238E27FC236}">
                <a16:creationId xmlns:a16="http://schemas.microsoft.com/office/drawing/2014/main" id="{DE187C88-82DA-684B-8BD9-9021B1C464B1}"/>
              </a:ext>
            </a:extLst>
          </p:cNvPr>
          <p:cNvSpPr>
            <a:spLocks noGrp="1"/>
          </p:cNvSpPr>
          <p:nvPr>
            <p:ph idx="1"/>
          </p:nvPr>
        </p:nvSpPr>
        <p:spPr>
          <a:xfrm>
            <a:off x="1115568" y="2962656"/>
            <a:ext cx="10168128" cy="2624328"/>
          </a:xfrm>
        </p:spPr>
        <p:txBody>
          <a:bodyPr>
            <a:normAutofit/>
          </a:bodyPr>
          <a:lstStyle/>
          <a:p>
            <a:pPr marL="274238" indent="-274238">
              <a:spcBef>
                <a:spcPts val="580"/>
              </a:spcBef>
              <a:buFont typeface="Wingdings 2"/>
              <a:buChar char=""/>
              <a:defRPr/>
            </a:pPr>
            <a:r>
              <a:rPr lang="nb-NO" altLang="nb-NO" sz="2000"/>
              <a:t>If knowledge must be represented in order to be spread beyond the narrow confines of a particular laboratory/office (through journals, conferences etc), then communication become very important for scientists. Fact/knowledge is established through scientific communication</a:t>
            </a:r>
          </a:p>
          <a:p>
            <a:pPr marL="274238" indent="-274238">
              <a:spcBef>
                <a:spcPts val="580"/>
              </a:spcBef>
              <a:buFont typeface="Wingdings 2"/>
              <a:buChar char=""/>
              <a:defRPr/>
            </a:pPr>
            <a:endParaRPr lang="nb-NO" altLang="nb-NO" sz="2000"/>
          </a:p>
          <a:p>
            <a:pPr marL="274238" indent="-274238">
              <a:spcBef>
                <a:spcPts val="580"/>
              </a:spcBef>
              <a:buFont typeface="Wingdings 2"/>
              <a:buChar char=""/>
              <a:defRPr/>
            </a:pPr>
            <a:r>
              <a:rPr lang="nb-NO" altLang="nb-NO" sz="2000"/>
              <a:t>Thus, we can ask:</a:t>
            </a:r>
          </a:p>
          <a:p>
            <a:pPr marL="586628" lvl="1" indent="-342900">
              <a:spcBef>
                <a:spcPts val="370"/>
              </a:spcBef>
              <a:buFontTx/>
              <a:buChar char="-"/>
              <a:defRPr/>
            </a:pPr>
            <a:r>
              <a:rPr lang="nb-NO" altLang="nb-NO" sz="2000"/>
              <a:t>Is communication one of the preconditions of modern science?</a:t>
            </a:r>
          </a:p>
          <a:p>
            <a:pPr marL="586628" lvl="1" indent="-342900">
              <a:spcBef>
                <a:spcPts val="370"/>
              </a:spcBef>
              <a:buFontTx/>
              <a:buChar char="-"/>
              <a:defRPr/>
            </a:pPr>
            <a:r>
              <a:rPr lang="nb-NO" altLang="nb-NO" sz="2000"/>
              <a:t>How has knowledge been communicated in your discipline at different times, by and to whom, for what etc?</a:t>
            </a:r>
            <a:endParaRPr lang="nb-NO" sz="2000"/>
          </a:p>
        </p:txBody>
      </p:sp>
    </p:spTree>
    <p:extLst>
      <p:ext uri="{BB962C8B-B14F-4D97-AF65-F5344CB8AC3E}">
        <p14:creationId xmlns:p14="http://schemas.microsoft.com/office/powerpoint/2010/main" val="185236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8EF88BA-0179-7845-921F-A67C3FEF4393}"/>
              </a:ext>
            </a:extLst>
          </p:cNvPr>
          <p:cNvSpPr>
            <a:spLocks noGrp="1"/>
          </p:cNvSpPr>
          <p:nvPr>
            <p:ph type="title"/>
          </p:nvPr>
        </p:nvSpPr>
        <p:spPr>
          <a:xfrm>
            <a:off x="838200" y="365125"/>
            <a:ext cx="10515600" cy="1325563"/>
          </a:xfrm>
        </p:spPr>
        <p:txBody>
          <a:bodyPr>
            <a:normAutofit/>
          </a:bodyPr>
          <a:lstStyle/>
          <a:p>
            <a:r>
              <a:rPr lang="nb-NO" sz="5400"/>
              <a:t>Today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60531D0-C856-194B-BEAA-67EF08D95633}"/>
              </a:ext>
            </a:extLst>
          </p:cNvPr>
          <p:cNvSpPr>
            <a:spLocks noGrp="1"/>
          </p:cNvSpPr>
          <p:nvPr>
            <p:ph idx="1"/>
          </p:nvPr>
        </p:nvSpPr>
        <p:spPr>
          <a:xfrm>
            <a:off x="838200" y="1929384"/>
            <a:ext cx="10515600" cy="4251960"/>
          </a:xfrm>
        </p:spPr>
        <p:txBody>
          <a:bodyPr>
            <a:normAutofit/>
          </a:bodyPr>
          <a:lstStyle/>
          <a:p>
            <a:endParaRPr lang="nb-NO" sz="2200" dirty="0"/>
          </a:p>
          <a:p>
            <a:endParaRPr lang="nb-NO" sz="2200" dirty="0"/>
          </a:p>
          <a:p>
            <a:r>
              <a:rPr lang="nb-NO" sz="2200" dirty="0"/>
              <a:t>915-10: The </a:t>
            </a:r>
            <a:r>
              <a:rPr lang="nb-NO" sz="2200" dirty="0" err="1"/>
              <a:t>history</a:t>
            </a:r>
            <a:r>
              <a:rPr lang="nb-NO" sz="2200" dirty="0"/>
              <a:t> </a:t>
            </a:r>
            <a:r>
              <a:rPr lang="nb-NO" sz="2200" dirty="0" err="1"/>
              <a:t>of</a:t>
            </a:r>
            <a:r>
              <a:rPr lang="nb-NO" sz="2200" dirty="0"/>
              <a:t> science, </a:t>
            </a:r>
            <a:r>
              <a:rPr lang="nb-NO" sz="2200" dirty="0" err="1"/>
              <a:t>what</a:t>
            </a:r>
            <a:r>
              <a:rPr lang="nb-NO" sz="2200" dirty="0"/>
              <a:t>, </a:t>
            </a:r>
            <a:r>
              <a:rPr lang="nb-NO" sz="2200" dirty="0" err="1"/>
              <a:t>how</a:t>
            </a:r>
            <a:r>
              <a:rPr lang="nb-NO" sz="2200" dirty="0"/>
              <a:t> and </a:t>
            </a:r>
            <a:r>
              <a:rPr lang="nb-NO" sz="2200" dirty="0" err="1"/>
              <a:t>why</a:t>
            </a:r>
            <a:r>
              <a:rPr lang="nb-NO" sz="2200" dirty="0"/>
              <a:t>?</a:t>
            </a:r>
          </a:p>
          <a:p>
            <a:r>
              <a:rPr lang="nb-NO" sz="2200" dirty="0"/>
              <a:t>1015-11: The </a:t>
            </a:r>
            <a:r>
              <a:rPr lang="nb-NO" sz="2200" dirty="0" err="1"/>
              <a:t>scientific</a:t>
            </a:r>
            <a:r>
              <a:rPr lang="nb-NO" sz="2200" dirty="0"/>
              <a:t> </a:t>
            </a:r>
            <a:r>
              <a:rPr lang="nb-NO" sz="2200" dirty="0" err="1"/>
              <a:t>life</a:t>
            </a:r>
            <a:r>
              <a:rPr lang="nb-NO" sz="2200" dirty="0"/>
              <a:t>, </a:t>
            </a:r>
            <a:r>
              <a:rPr lang="nb-NO" sz="2200" dirty="0" err="1"/>
              <a:t>some</a:t>
            </a:r>
            <a:r>
              <a:rPr lang="nb-NO" sz="2200" dirty="0"/>
              <a:t> </a:t>
            </a:r>
            <a:r>
              <a:rPr lang="nb-NO" sz="2200" dirty="0" err="1"/>
              <a:t>versions</a:t>
            </a:r>
            <a:endParaRPr lang="nb-NO" sz="2200" dirty="0"/>
          </a:p>
          <a:p>
            <a:r>
              <a:rPr lang="nb-NO" sz="2200" dirty="0"/>
              <a:t>1115-12: </a:t>
            </a:r>
            <a:r>
              <a:rPr lang="nb-NO" sz="2200" dirty="0" err="1"/>
              <a:t>Discussion</a:t>
            </a:r>
            <a:endParaRPr lang="nb-NO" sz="2200" dirty="0"/>
          </a:p>
        </p:txBody>
      </p:sp>
    </p:spTree>
    <p:extLst>
      <p:ext uri="{BB962C8B-B14F-4D97-AF65-F5344CB8AC3E}">
        <p14:creationId xmlns:p14="http://schemas.microsoft.com/office/powerpoint/2010/main" val="53278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C552050E-EE9F-76CB-9C72-73B732B870F7}"/>
              </a:ext>
            </a:extLst>
          </p:cNvPr>
          <p:cNvSpPr>
            <a:spLocks noGrp="1"/>
          </p:cNvSpPr>
          <p:nvPr>
            <p:ph type="ctrTitle"/>
          </p:nvPr>
        </p:nvSpPr>
        <p:spPr>
          <a:xfrm>
            <a:off x="1524000" y="929452"/>
            <a:ext cx="9144000" cy="2526738"/>
          </a:xfrm>
        </p:spPr>
        <p:txBody>
          <a:bodyPr>
            <a:normAutofit/>
          </a:bodyPr>
          <a:lstStyle/>
          <a:p>
            <a:r>
              <a:rPr lang="nb-NO" sz="6600">
                <a:solidFill>
                  <a:srgbClr val="FFFFFF"/>
                </a:solidFill>
              </a:rPr>
              <a:t>The scientific life</a:t>
            </a:r>
          </a:p>
        </p:txBody>
      </p:sp>
      <p:sp>
        <p:nvSpPr>
          <p:cNvPr id="5" name="Undertittel 4">
            <a:extLst>
              <a:ext uri="{FF2B5EF4-FFF2-40B4-BE49-F238E27FC236}">
                <a16:creationId xmlns:a16="http://schemas.microsoft.com/office/drawing/2014/main" id="{56778B6D-48C9-2A4A-1321-C63DF3AAC119}"/>
              </a:ext>
            </a:extLst>
          </p:cNvPr>
          <p:cNvSpPr>
            <a:spLocks noGrp="1"/>
          </p:cNvSpPr>
          <p:nvPr>
            <p:ph type="subTitle" idx="1"/>
          </p:nvPr>
        </p:nvSpPr>
        <p:spPr>
          <a:xfrm>
            <a:off x="1524000" y="3695230"/>
            <a:ext cx="9144000" cy="1626541"/>
          </a:xfrm>
        </p:spPr>
        <p:txBody>
          <a:bodyPr>
            <a:normAutofit/>
          </a:bodyPr>
          <a:lstStyle/>
          <a:p>
            <a:r>
              <a:rPr lang="nb-NO">
                <a:solidFill>
                  <a:srgbClr val="FFFFFF"/>
                </a:solidFill>
              </a:rPr>
              <a:t>Some versions</a:t>
            </a:r>
          </a:p>
        </p:txBody>
      </p:sp>
      <p:sp>
        <p:nvSpPr>
          <p:cNvPr id="14"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6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A804351-84B7-A540-B126-D9F632B3D0E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800" kern="1200">
                <a:solidFill>
                  <a:schemeClr val="tx1"/>
                </a:solidFill>
                <a:latin typeface="+mj-lt"/>
                <a:ea typeface="+mj-ea"/>
                <a:cs typeface="+mj-cs"/>
              </a:rPr>
              <a:t>The scientific person in the late middle ages</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D3C5047-88D9-F745-A54C-376C1D567D0B}"/>
              </a:ext>
            </a:extLst>
          </p:cNvPr>
          <p:cNvSpPr>
            <a:spLocks noGrp="1"/>
          </p:cNvSpPr>
          <p:nvPr>
            <p:ph sz="half" idx="1"/>
          </p:nvPr>
        </p:nvSpPr>
        <p:spPr>
          <a:xfrm>
            <a:off x="630935" y="2660904"/>
            <a:ext cx="5833659" cy="3547872"/>
          </a:xfrm>
        </p:spPr>
        <p:txBody>
          <a:bodyPr vert="horz" lIns="91440" tIns="45720" rIns="91440" bIns="45720" rtlCol="0" anchor="t">
            <a:normAutofit fontScale="92500" lnSpcReduction="20000"/>
          </a:bodyPr>
          <a:lstStyle/>
          <a:p>
            <a:endParaRPr lang="en-US" sz="1200" dirty="0"/>
          </a:p>
          <a:p>
            <a:r>
              <a:rPr lang="en-US" sz="1700" dirty="0"/>
              <a:t>Renaissance around 1400 in Italia</a:t>
            </a:r>
          </a:p>
          <a:p>
            <a:r>
              <a:rPr lang="en-US" sz="1700" dirty="0"/>
              <a:t>Dependent on private or church sponsorships</a:t>
            </a:r>
          </a:p>
          <a:p>
            <a:r>
              <a:rPr lang="en-US" sz="1700" dirty="0"/>
              <a:t>One and the same person should meddle in many subjects: architecture, engineering, mathematics, painting, theology etc. (see the </a:t>
            </a:r>
            <a:r>
              <a:rPr lang="en-US" sz="1700" dirty="0" err="1"/>
              <a:t>jesuits</a:t>
            </a:r>
            <a:r>
              <a:rPr lang="en-US" sz="1700" dirty="0"/>
              <a:t> in Clark)</a:t>
            </a:r>
          </a:p>
          <a:p>
            <a:r>
              <a:rPr lang="en-US" sz="1700" dirty="0"/>
              <a:t>Humanities as the central topics</a:t>
            </a:r>
          </a:p>
          <a:p>
            <a:r>
              <a:rPr lang="en-US" sz="1700" dirty="0"/>
              <a:t>Geniuses as Michelangelo and Leonardo da Vinci</a:t>
            </a:r>
          </a:p>
          <a:p>
            <a:r>
              <a:rPr lang="en-US" sz="1700" dirty="0"/>
              <a:t>Institutions: The schools of the church, monasteries, universities (not necessarily production of new knowledge)</a:t>
            </a:r>
          </a:p>
          <a:p>
            <a:r>
              <a:rPr lang="en-US" sz="1700" dirty="0"/>
              <a:t>Pre-modern science: a personal and moral calling bestowed upon individuals, little support infrastructure. </a:t>
            </a:r>
          </a:p>
          <a:p>
            <a:r>
              <a:rPr lang="en-US" sz="1700" dirty="0"/>
              <a:t>Pre-modern, or simply the beginning of modernity? (See: Toulmin, Cosmopolis. The hidden agenda of modernity)</a:t>
            </a:r>
          </a:p>
          <a:p>
            <a:endParaRPr lang="en-US" sz="1200" dirty="0"/>
          </a:p>
          <a:p>
            <a:endParaRPr lang="en-US" sz="1200" dirty="0"/>
          </a:p>
        </p:txBody>
      </p:sp>
      <p:pic>
        <p:nvPicPr>
          <p:cNvPr id="9" name="Plassholder for innhold 8">
            <a:extLst>
              <a:ext uri="{FF2B5EF4-FFF2-40B4-BE49-F238E27FC236}">
                <a16:creationId xmlns:a16="http://schemas.microsoft.com/office/drawing/2014/main" id="{A90D718E-4100-F042-BD55-D68D81DE667B}"/>
              </a:ext>
            </a:extLst>
          </p:cNvPr>
          <p:cNvPicPr>
            <a:picLocks noGrp="1" noChangeAspect="1"/>
          </p:cNvPicPr>
          <p:nvPr>
            <p:ph sz="half" idx="2"/>
          </p:nvPr>
        </p:nvPicPr>
        <p:blipFill rotWithShape="1">
          <a:blip r:embed="rId2"/>
          <a:srcRect r="1" b="2138"/>
          <a:stretch/>
        </p:blipFill>
        <p:spPr>
          <a:xfrm>
            <a:off x="6943379" y="640080"/>
            <a:ext cx="3770305" cy="5577840"/>
          </a:xfrm>
          <a:prstGeom prst="rect">
            <a:avLst/>
          </a:prstGeom>
        </p:spPr>
      </p:pic>
    </p:spTree>
    <p:extLst>
      <p:ext uri="{BB962C8B-B14F-4D97-AF65-F5344CB8AC3E}">
        <p14:creationId xmlns:p14="http://schemas.microsoft.com/office/powerpoint/2010/main" val="393182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F5F40F-EC81-31C1-3378-E286C2861EA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dirty="0">
                <a:solidFill>
                  <a:schemeClr val="tx1"/>
                </a:solidFill>
                <a:latin typeface="+mj-lt"/>
                <a:ea typeface="+mj-ea"/>
                <a:cs typeface="+mj-cs"/>
              </a:rPr>
              <a:t>Ex. certification</a:t>
            </a: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72285BC-8E16-3955-6D77-6397EB00CE1E}"/>
              </a:ext>
            </a:extLst>
          </p:cNvPr>
          <p:cNvSpPr>
            <a:spLocks noGrp="1"/>
          </p:cNvSpPr>
          <p:nvPr>
            <p:ph sz="half" idx="1"/>
          </p:nvPr>
        </p:nvSpPr>
        <p:spPr>
          <a:xfrm>
            <a:off x="630935" y="2660904"/>
            <a:ext cx="6056943" cy="3547872"/>
          </a:xfrm>
        </p:spPr>
        <p:txBody>
          <a:bodyPr vert="horz" lIns="91440" tIns="45720" rIns="91440" bIns="45720" rtlCol="0" anchor="t">
            <a:normAutofit/>
          </a:bodyPr>
          <a:lstStyle/>
          <a:p>
            <a:endParaRPr lang="en-US" sz="1400" dirty="0"/>
          </a:p>
          <a:p>
            <a:r>
              <a:rPr lang="en-US" sz="1600" dirty="0"/>
              <a:t>Master of arts highest degree</a:t>
            </a:r>
          </a:p>
          <a:p>
            <a:r>
              <a:rPr lang="en-US" sz="1600" dirty="0"/>
              <a:t>PhD as an award</a:t>
            </a:r>
          </a:p>
          <a:p>
            <a:endParaRPr lang="en-US" sz="1600" dirty="0"/>
          </a:p>
          <a:p>
            <a:r>
              <a:rPr lang="en-US" sz="1600" dirty="0"/>
              <a:t>But, around 1450, the so-called humanists came to Germany from Italy</a:t>
            </a:r>
          </a:p>
          <a:p>
            <a:endParaRPr lang="en-US" sz="1600" dirty="0"/>
          </a:p>
          <a:p>
            <a:r>
              <a:rPr lang="en-US" sz="1600" dirty="0"/>
              <a:t>Saw the bachelor’s and master’s curriculum as «barbaric» as it lacked knowledge of classical literature and Latin</a:t>
            </a:r>
          </a:p>
          <a:p>
            <a:pPr marL="0"/>
            <a:endParaRPr lang="en-US" sz="1600" dirty="0"/>
          </a:p>
          <a:p>
            <a:r>
              <a:rPr lang="en-US" sz="1600" dirty="0"/>
              <a:t>The transition ritual was a public and oral dissertation</a:t>
            </a:r>
          </a:p>
          <a:p>
            <a:endParaRPr lang="en-US" sz="1400" dirty="0"/>
          </a:p>
        </p:txBody>
      </p:sp>
      <p:pic>
        <p:nvPicPr>
          <p:cNvPr id="1026" name="Picture 2" descr="Middelalderuniversitetet">
            <a:extLst>
              <a:ext uri="{FF2B5EF4-FFF2-40B4-BE49-F238E27FC236}">
                <a16:creationId xmlns:a16="http://schemas.microsoft.com/office/drawing/2014/main" id="{407B28B6-6EC2-769E-5D31-31FF9B8B39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090868" y="2121408"/>
            <a:ext cx="4467147" cy="336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8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485B6F8-BF20-C048-A21C-4E19E073F6E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a:solidFill>
                  <a:schemeClr val="tx1"/>
                </a:solidFill>
                <a:latin typeface="+mj-lt"/>
                <a:ea typeface="+mj-ea"/>
                <a:cs typeface="+mj-cs"/>
              </a:rPr>
              <a:t>The scientific person in early modernity</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9B021FC-63FA-2140-A4DD-6969AE7CDD1A}"/>
              </a:ext>
            </a:extLst>
          </p:cNvPr>
          <p:cNvSpPr>
            <a:spLocks noGrp="1"/>
          </p:cNvSpPr>
          <p:nvPr>
            <p:ph sz="half" idx="1"/>
          </p:nvPr>
        </p:nvSpPr>
        <p:spPr>
          <a:xfrm>
            <a:off x="630935" y="2660904"/>
            <a:ext cx="6705529" cy="3547872"/>
          </a:xfrm>
        </p:spPr>
        <p:txBody>
          <a:bodyPr vert="horz" lIns="91440" tIns="45720" rIns="91440" bIns="45720" rtlCol="0" anchor="t">
            <a:noAutofit/>
          </a:bodyPr>
          <a:lstStyle/>
          <a:p>
            <a:r>
              <a:rPr lang="en-US" sz="1600" dirty="0"/>
              <a:t>A long process between Copernicus’ de </a:t>
            </a:r>
            <a:r>
              <a:rPr lang="en-US" sz="1600" dirty="0" err="1"/>
              <a:t>revolutionibus</a:t>
            </a:r>
            <a:r>
              <a:rPr lang="en-US" sz="1600" dirty="0"/>
              <a:t> (1543) and </a:t>
            </a:r>
            <a:r>
              <a:rPr lang="en-US" sz="1600" dirty="0" err="1"/>
              <a:t>Isac</a:t>
            </a:r>
            <a:r>
              <a:rPr lang="en-US" sz="1600" dirty="0"/>
              <a:t> Newtons Principia (1687)</a:t>
            </a:r>
          </a:p>
          <a:p>
            <a:r>
              <a:rPr lang="en-US" sz="1600" dirty="0"/>
              <a:t>Change took a long time, and there was no clear line of development</a:t>
            </a:r>
          </a:p>
          <a:p>
            <a:r>
              <a:rPr lang="en-US" sz="1600" dirty="0"/>
              <a:t>Many processes: </a:t>
            </a:r>
          </a:p>
          <a:p>
            <a:r>
              <a:rPr lang="en-US" sz="1600" dirty="0"/>
              <a:t>Mechanization of nature (machines)</a:t>
            </a:r>
          </a:p>
          <a:p>
            <a:r>
              <a:rPr lang="en-US" sz="1600" dirty="0"/>
              <a:t>De-personalizing science (nature as mathematics)</a:t>
            </a:r>
          </a:p>
          <a:p>
            <a:r>
              <a:rPr lang="en-US" sz="1600" dirty="0"/>
              <a:t>Attempts at mechanizing knowledge (objective methods)</a:t>
            </a:r>
          </a:p>
          <a:p>
            <a:r>
              <a:rPr lang="en-US" sz="1600" dirty="0"/>
              <a:t>But, also unclear demarcation between chemistry and alchemy</a:t>
            </a:r>
          </a:p>
          <a:p>
            <a:r>
              <a:rPr lang="en-US" sz="1600" dirty="0"/>
              <a:t>Still calling, but also the rise of peer communities (Royal society)</a:t>
            </a:r>
          </a:p>
          <a:p>
            <a:r>
              <a:rPr lang="en-US" sz="1600" dirty="0"/>
              <a:t>The scientific person as independent from politics, interests, needs etc.</a:t>
            </a:r>
          </a:p>
          <a:p>
            <a:r>
              <a:rPr lang="en-US" sz="1600" dirty="0"/>
              <a:t>Shaped also experiments</a:t>
            </a:r>
          </a:p>
        </p:txBody>
      </p:sp>
      <p:pic>
        <p:nvPicPr>
          <p:cNvPr id="11" name="Picture 2" descr="Bird in vacuum (1660)">
            <a:extLst>
              <a:ext uri="{FF2B5EF4-FFF2-40B4-BE49-F238E27FC236}">
                <a16:creationId xmlns:a16="http://schemas.microsoft.com/office/drawing/2014/main" id="{DE807854-C99E-4B50-9732-74E03465540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7054" r="1" b="1"/>
          <a:stretch/>
        </p:blipFill>
        <p:spPr bwMode="auto">
          <a:xfrm>
            <a:off x="7708002" y="2660904"/>
            <a:ext cx="3850013" cy="263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2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B99241-9996-E172-F32D-D262D76EF137}"/>
              </a:ext>
            </a:extLst>
          </p:cNvPr>
          <p:cNvSpPr>
            <a:spLocks noGrp="1"/>
          </p:cNvSpPr>
          <p:nvPr>
            <p:ph type="title"/>
          </p:nvPr>
        </p:nvSpPr>
        <p:spPr>
          <a:xfrm>
            <a:off x="753389" y="1138265"/>
            <a:ext cx="4843762" cy="1401183"/>
          </a:xfrm>
        </p:spPr>
        <p:txBody>
          <a:bodyPr vert="horz" lIns="91440" tIns="45720" rIns="91440" bIns="45720" rtlCol="0" anchor="t">
            <a:normAutofit/>
          </a:bodyPr>
          <a:lstStyle/>
          <a:p>
            <a:r>
              <a:rPr lang="en-US" sz="3200"/>
              <a:t>The PhD</a:t>
            </a:r>
          </a:p>
        </p:txBody>
      </p:sp>
      <p:cxnSp>
        <p:nvCxnSpPr>
          <p:cNvPr id="14"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EB38AFB9-0A8F-3629-AD5F-4FFBD5DB1173}"/>
              </a:ext>
            </a:extLst>
          </p:cNvPr>
          <p:cNvSpPr>
            <a:spLocks noGrp="1"/>
          </p:cNvSpPr>
          <p:nvPr>
            <p:ph sz="half" idx="1"/>
          </p:nvPr>
        </p:nvSpPr>
        <p:spPr>
          <a:xfrm>
            <a:off x="753388" y="2551176"/>
            <a:ext cx="6529913" cy="3602935"/>
          </a:xfrm>
        </p:spPr>
        <p:txBody>
          <a:bodyPr vert="horz" lIns="91440" tIns="45720" rIns="91440" bIns="45720" rtlCol="0">
            <a:normAutofit/>
          </a:bodyPr>
          <a:lstStyle/>
          <a:p>
            <a:endParaRPr lang="en-US" sz="2000" dirty="0"/>
          </a:p>
          <a:p>
            <a:r>
              <a:rPr lang="en-US" sz="2000" dirty="0"/>
              <a:t>The PhD as transition ritual</a:t>
            </a:r>
          </a:p>
          <a:p>
            <a:r>
              <a:rPr lang="en-US" sz="2000" dirty="0"/>
              <a:t>Became common in the 18th and 19th century</a:t>
            </a:r>
          </a:p>
          <a:p>
            <a:r>
              <a:rPr lang="en-US" sz="2000" dirty="0"/>
              <a:t>Germany: 1789</a:t>
            </a:r>
          </a:p>
          <a:p>
            <a:r>
              <a:rPr lang="en-US" sz="2000" dirty="0"/>
              <a:t>University of London: 1857</a:t>
            </a:r>
          </a:p>
          <a:p>
            <a:r>
              <a:rPr lang="en-US" sz="2000" dirty="0"/>
              <a:t>Yale: 1861</a:t>
            </a:r>
          </a:p>
          <a:p>
            <a:r>
              <a:rPr lang="en-US" sz="2000" dirty="0"/>
              <a:t>Cambridge: 1882</a:t>
            </a:r>
          </a:p>
        </p:txBody>
      </p:sp>
      <p:pic>
        <p:nvPicPr>
          <p:cNvPr id="5" name="Plassholder for innhold 7" descr="Et bilde som inneholder tekst, brev, håndskrift, papir&#10;&#10;Automatisk generert beskrivelse">
            <a:extLst>
              <a:ext uri="{FF2B5EF4-FFF2-40B4-BE49-F238E27FC236}">
                <a16:creationId xmlns:a16="http://schemas.microsoft.com/office/drawing/2014/main" id="{972DFABF-F313-4836-931D-43C181E89C8D}"/>
              </a:ext>
            </a:extLst>
          </p:cNvPr>
          <p:cNvPicPr>
            <a:picLocks noGrp="1" noChangeAspect="1"/>
          </p:cNvPicPr>
          <p:nvPr>
            <p:ph sz="half" idx="2"/>
          </p:nvPr>
        </p:nvPicPr>
        <p:blipFill rotWithShape="1">
          <a:blip r:embed="rId2"/>
          <a:srcRect l="10316" r="10375" b="2"/>
          <a:stretch/>
        </p:blipFill>
        <p:spPr>
          <a:xfrm>
            <a:off x="9498572" y="3288957"/>
            <a:ext cx="1721480" cy="1721480"/>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01928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8DB715F-F9AC-5952-49FA-90BA0E7CD85F}"/>
              </a:ext>
            </a:extLst>
          </p:cNvPr>
          <p:cNvSpPr>
            <a:spLocks noGrp="1"/>
          </p:cNvSpPr>
          <p:nvPr>
            <p:ph type="title"/>
          </p:nvPr>
        </p:nvSpPr>
        <p:spPr>
          <a:xfrm>
            <a:off x="1115568" y="1408153"/>
            <a:ext cx="10168128" cy="1315035"/>
          </a:xfrm>
        </p:spPr>
        <p:txBody>
          <a:bodyPr>
            <a:normAutofit/>
          </a:bodyPr>
          <a:lstStyle/>
          <a:p>
            <a:r>
              <a:rPr lang="nb-NO" sz="4000"/>
              <a:t>From renewal to creative and original</a:t>
            </a:r>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767260D5-3B4A-B56D-703D-27154396767E}"/>
              </a:ext>
            </a:extLst>
          </p:cNvPr>
          <p:cNvSpPr>
            <a:spLocks noGrp="1"/>
          </p:cNvSpPr>
          <p:nvPr>
            <p:ph idx="1"/>
          </p:nvPr>
        </p:nvSpPr>
        <p:spPr>
          <a:xfrm>
            <a:off x="1115568" y="2962656"/>
            <a:ext cx="10168128" cy="2624328"/>
          </a:xfrm>
        </p:spPr>
        <p:txBody>
          <a:bodyPr>
            <a:normAutofit/>
          </a:bodyPr>
          <a:lstStyle/>
          <a:p>
            <a:r>
              <a:rPr lang="nb-NO" sz="2000" dirty="0"/>
              <a:t>Berlin 1810: The </a:t>
            </a:r>
            <a:r>
              <a:rPr lang="nb-NO" sz="2000" dirty="0" err="1"/>
              <a:t>Phd</a:t>
            </a:r>
            <a:r>
              <a:rPr lang="nb-NO" sz="2000" dirty="0"/>
              <a:t> </a:t>
            </a:r>
            <a:r>
              <a:rPr lang="nb-NO" sz="2000" dirty="0" err="1"/>
              <a:t>candidate</a:t>
            </a:r>
            <a:r>
              <a:rPr lang="nb-NO" sz="2000" dirty="0"/>
              <a:t> not </a:t>
            </a:r>
            <a:r>
              <a:rPr lang="nb-NO" sz="2000" dirty="0" err="1"/>
              <a:t>only</a:t>
            </a:r>
            <a:r>
              <a:rPr lang="nb-NO" sz="2000" dirty="0"/>
              <a:t> have to pass a oral </a:t>
            </a:r>
            <a:r>
              <a:rPr lang="nb-NO" sz="2000" dirty="0" err="1"/>
              <a:t>examination</a:t>
            </a:r>
            <a:r>
              <a:rPr lang="nb-NO" sz="2000" dirty="0"/>
              <a:t> (in latin), </a:t>
            </a:r>
            <a:r>
              <a:rPr lang="nb-NO" sz="2000" dirty="0" err="1"/>
              <a:t>but</a:t>
            </a:r>
            <a:r>
              <a:rPr lang="nb-NO" sz="2000" dirty="0"/>
              <a:t> </a:t>
            </a:r>
            <a:r>
              <a:rPr lang="nb-NO" sz="2000" dirty="0" err="1"/>
              <a:t>also</a:t>
            </a:r>
            <a:r>
              <a:rPr lang="nb-NO" sz="2000" dirty="0"/>
              <a:t> </a:t>
            </a:r>
            <a:r>
              <a:rPr lang="nb-NO" sz="2000" dirty="0" err="1"/>
              <a:t>produce</a:t>
            </a:r>
            <a:r>
              <a:rPr lang="nb-NO" sz="2000" dirty="0"/>
              <a:t> a </a:t>
            </a:r>
            <a:r>
              <a:rPr lang="nb-NO" sz="2000" dirty="0" err="1"/>
              <a:t>dissertation</a:t>
            </a:r>
            <a:r>
              <a:rPr lang="nb-NO" sz="2000" dirty="0"/>
              <a:t> (in latin)</a:t>
            </a:r>
          </a:p>
          <a:p>
            <a:endParaRPr lang="nb-NO" sz="2000" dirty="0"/>
          </a:p>
          <a:p>
            <a:r>
              <a:rPr lang="nb-NO" sz="2000" dirty="0"/>
              <a:t>«The </a:t>
            </a:r>
            <a:r>
              <a:rPr lang="nb-NO" sz="2000" dirty="0" err="1"/>
              <a:t>master’s</a:t>
            </a:r>
            <a:r>
              <a:rPr lang="nb-NO" sz="2000" dirty="0"/>
              <a:t> </a:t>
            </a:r>
            <a:r>
              <a:rPr lang="nb-NO" sz="2000" dirty="0" err="1"/>
              <a:t>degree</a:t>
            </a:r>
            <a:r>
              <a:rPr lang="nb-NO" sz="2000" dirty="0"/>
              <a:t> is </a:t>
            </a:r>
            <a:r>
              <a:rPr lang="nb-NO" sz="2000" dirty="0" err="1"/>
              <a:t>awarded</a:t>
            </a:r>
            <a:r>
              <a:rPr lang="nb-NO" sz="2000" dirty="0"/>
              <a:t> to </a:t>
            </a:r>
            <a:r>
              <a:rPr lang="nb-NO" sz="2000" dirty="0" err="1"/>
              <a:t>whoever</a:t>
            </a:r>
            <a:r>
              <a:rPr lang="nb-NO" sz="2000" dirty="0"/>
              <a:t> </a:t>
            </a:r>
            <a:r>
              <a:rPr lang="nb-NO" sz="2000" dirty="0" err="1"/>
              <a:t>can</a:t>
            </a:r>
            <a:r>
              <a:rPr lang="nb-NO" sz="2000" dirty="0"/>
              <a:t> </a:t>
            </a:r>
            <a:r>
              <a:rPr lang="nb-NO" sz="2000" dirty="0" err="1"/>
              <a:t>skillfilly</a:t>
            </a:r>
            <a:r>
              <a:rPr lang="nb-NO" sz="2000" dirty="0"/>
              <a:t> </a:t>
            </a:r>
            <a:r>
              <a:rPr lang="nb-NO" sz="2000" dirty="0" err="1"/>
              <a:t>renew</a:t>
            </a:r>
            <a:r>
              <a:rPr lang="nb-NO" sz="2000" dirty="0"/>
              <a:t> and </a:t>
            </a:r>
            <a:r>
              <a:rPr lang="nb-NO" sz="2000" dirty="0" err="1"/>
              <a:t>well</a:t>
            </a:r>
            <a:r>
              <a:rPr lang="nb-NO" sz="2000" dirty="0"/>
              <a:t> order </a:t>
            </a:r>
            <a:r>
              <a:rPr lang="nb-NO" sz="2000" dirty="0" err="1"/>
              <a:t>what</a:t>
            </a:r>
            <a:r>
              <a:rPr lang="nb-NO" sz="2000" dirty="0"/>
              <a:t> has </a:t>
            </a:r>
            <a:r>
              <a:rPr lang="nb-NO" sz="2000" dirty="0" err="1"/>
              <a:t>been</a:t>
            </a:r>
            <a:r>
              <a:rPr lang="nb-NO" sz="2000" dirty="0"/>
              <a:t> </a:t>
            </a:r>
            <a:r>
              <a:rPr lang="nb-NO" sz="2000" dirty="0" err="1"/>
              <a:t>learnt</a:t>
            </a:r>
            <a:r>
              <a:rPr lang="nb-NO" sz="2000" dirty="0"/>
              <a:t>, and </a:t>
            </a:r>
            <a:r>
              <a:rPr lang="nb-NO" sz="2000" dirty="0" err="1"/>
              <a:t>thus</a:t>
            </a:r>
            <a:r>
              <a:rPr lang="nb-NO" sz="2000" dirty="0"/>
              <a:t> </a:t>
            </a:r>
            <a:r>
              <a:rPr lang="nb-NO" sz="2000" dirty="0" err="1"/>
              <a:t>promises</a:t>
            </a:r>
            <a:r>
              <a:rPr lang="nb-NO" sz="2000" dirty="0"/>
              <a:t> to be a </a:t>
            </a:r>
            <a:r>
              <a:rPr lang="nb-NO" sz="2000" dirty="0" err="1"/>
              <a:t>useful</a:t>
            </a:r>
            <a:r>
              <a:rPr lang="nb-NO" sz="2000" dirty="0"/>
              <a:t> link in </a:t>
            </a:r>
            <a:r>
              <a:rPr lang="nb-NO" sz="2000" dirty="0" err="1"/>
              <a:t>the</a:t>
            </a:r>
            <a:r>
              <a:rPr lang="nb-NO" sz="2000" dirty="0"/>
              <a:t> </a:t>
            </a:r>
            <a:r>
              <a:rPr lang="nb-NO" sz="2000" dirty="0" err="1"/>
              <a:t>transmission</a:t>
            </a:r>
            <a:r>
              <a:rPr lang="nb-NO" sz="2000" dirty="0"/>
              <a:t> </a:t>
            </a:r>
            <a:r>
              <a:rPr lang="nb-NO" sz="2000" dirty="0" err="1"/>
              <a:t>of</a:t>
            </a:r>
            <a:r>
              <a:rPr lang="nb-NO" sz="2000" dirty="0"/>
              <a:t> </a:t>
            </a:r>
            <a:r>
              <a:rPr lang="nb-NO" sz="2000" dirty="0" err="1"/>
              <a:t>knowledge</a:t>
            </a:r>
            <a:r>
              <a:rPr lang="nb-NO" sz="2000" dirty="0"/>
              <a:t> </a:t>
            </a:r>
            <a:r>
              <a:rPr lang="nb-NO" sz="2000" dirty="0" err="1"/>
              <a:t>between</a:t>
            </a:r>
            <a:r>
              <a:rPr lang="nb-NO" sz="2000" dirty="0"/>
              <a:t> </a:t>
            </a:r>
            <a:r>
              <a:rPr lang="nb-NO" sz="2000" dirty="0" err="1"/>
              <a:t>generations</a:t>
            </a:r>
            <a:r>
              <a:rPr lang="nb-NO" sz="2000" dirty="0"/>
              <a:t>. The </a:t>
            </a:r>
            <a:r>
              <a:rPr lang="nb-NO" sz="2000" dirty="0" err="1"/>
              <a:t>doctor’s</a:t>
            </a:r>
            <a:r>
              <a:rPr lang="nb-NO" sz="2000" dirty="0"/>
              <a:t> </a:t>
            </a:r>
            <a:r>
              <a:rPr lang="nb-NO" sz="2000" dirty="0" err="1"/>
              <a:t>degree</a:t>
            </a:r>
            <a:r>
              <a:rPr lang="nb-NO" sz="2000" dirty="0"/>
              <a:t> is </a:t>
            </a:r>
            <a:r>
              <a:rPr lang="nb-NO" sz="2000" dirty="0" err="1"/>
              <a:t>awarded</a:t>
            </a:r>
            <a:r>
              <a:rPr lang="nb-NO" sz="2000" dirty="0"/>
              <a:t> to </a:t>
            </a:r>
            <a:r>
              <a:rPr lang="nb-NO" sz="2000" dirty="0" err="1"/>
              <a:t>whoever</a:t>
            </a:r>
            <a:r>
              <a:rPr lang="nb-NO" sz="2000" dirty="0"/>
              <a:t> shows </a:t>
            </a:r>
            <a:r>
              <a:rPr lang="nb-NO" sz="2000" dirty="0" err="1"/>
              <a:t>Eigenthümlichkeit</a:t>
            </a:r>
            <a:r>
              <a:rPr lang="nb-NO" sz="2000" dirty="0"/>
              <a:t> (</a:t>
            </a:r>
            <a:r>
              <a:rPr lang="nb-NO" sz="2000" dirty="0" err="1"/>
              <a:t>personality</a:t>
            </a:r>
            <a:r>
              <a:rPr lang="nb-NO" sz="2000" dirty="0"/>
              <a:t> </a:t>
            </a:r>
            <a:r>
              <a:rPr lang="nb-NO" sz="2000" dirty="0" err="1"/>
              <a:t>peculiarity</a:t>
            </a:r>
            <a:r>
              <a:rPr lang="nb-NO" sz="2000" dirty="0"/>
              <a:t>, </a:t>
            </a:r>
            <a:r>
              <a:rPr lang="nb-NO" sz="2000" dirty="0" err="1"/>
              <a:t>originality</a:t>
            </a:r>
            <a:r>
              <a:rPr lang="nb-NO" sz="2000" dirty="0"/>
              <a:t>) and </a:t>
            </a:r>
            <a:r>
              <a:rPr lang="nb-NO" sz="2000" dirty="0" err="1"/>
              <a:t>Erfindungsvermögen</a:t>
            </a:r>
            <a:r>
              <a:rPr lang="nb-NO" sz="2000" dirty="0"/>
              <a:t> (</a:t>
            </a:r>
            <a:r>
              <a:rPr lang="nb-NO" sz="2000" dirty="0" err="1"/>
              <a:t>creativity</a:t>
            </a:r>
            <a:r>
              <a:rPr lang="nb-NO" sz="2000" dirty="0"/>
              <a:t>) in </a:t>
            </a:r>
            <a:r>
              <a:rPr lang="nb-NO" sz="2000" dirty="0" err="1"/>
              <a:t>the</a:t>
            </a:r>
            <a:r>
              <a:rPr lang="nb-NO" sz="2000" dirty="0"/>
              <a:t> </a:t>
            </a:r>
            <a:r>
              <a:rPr lang="nb-NO" sz="2000" dirty="0" err="1"/>
              <a:t>treatment</a:t>
            </a:r>
            <a:r>
              <a:rPr lang="nb-NO" sz="2000" dirty="0"/>
              <a:t> </a:t>
            </a:r>
            <a:r>
              <a:rPr lang="nb-NO" sz="2000" dirty="0" err="1"/>
              <a:t>of</a:t>
            </a:r>
            <a:r>
              <a:rPr lang="nb-NO" sz="2000" dirty="0"/>
              <a:t> </a:t>
            </a:r>
            <a:r>
              <a:rPr lang="nb-NO" sz="2000" dirty="0" err="1"/>
              <a:t>academic</a:t>
            </a:r>
            <a:r>
              <a:rPr lang="nb-NO" sz="2000" dirty="0"/>
              <a:t> </a:t>
            </a:r>
            <a:r>
              <a:rPr lang="nb-NO" sz="2000" dirty="0" err="1"/>
              <a:t>knowledge</a:t>
            </a:r>
            <a:r>
              <a:rPr lang="nb-NO" sz="2000" dirty="0"/>
              <a:t>»</a:t>
            </a:r>
          </a:p>
        </p:txBody>
      </p:sp>
    </p:spTree>
    <p:extLst>
      <p:ext uri="{BB962C8B-B14F-4D97-AF65-F5344CB8AC3E}">
        <p14:creationId xmlns:p14="http://schemas.microsoft.com/office/powerpoint/2010/main" val="353374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18949389-298F-9CBB-D3D5-6A88BDF8A054}"/>
              </a:ext>
            </a:extLst>
          </p:cNvPr>
          <p:cNvSpPr>
            <a:spLocks noGrp="1"/>
          </p:cNvSpPr>
          <p:nvPr>
            <p:ph type="title"/>
          </p:nvPr>
        </p:nvSpPr>
        <p:spPr>
          <a:xfrm>
            <a:off x="1115568" y="1408153"/>
            <a:ext cx="10168128" cy="1315035"/>
          </a:xfrm>
        </p:spPr>
        <p:txBody>
          <a:bodyPr>
            <a:normAutofit/>
          </a:bodyPr>
          <a:lstStyle/>
          <a:p>
            <a:r>
              <a:rPr lang="nb-NO" sz="4000"/>
              <a:t>But what did they actually write about?</a:t>
            </a:r>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8DF433C0-2EF4-6FBB-FAE4-9389160E45CA}"/>
              </a:ext>
            </a:extLst>
          </p:cNvPr>
          <p:cNvSpPr>
            <a:spLocks noGrp="1"/>
          </p:cNvSpPr>
          <p:nvPr>
            <p:ph idx="1"/>
          </p:nvPr>
        </p:nvSpPr>
        <p:spPr>
          <a:xfrm>
            <a:off x="1115568" y="2962656"/>
            <a:ext cx="10168128" cy="2927782"/>
          </a:xfrm>
        </p:spPr>
        <p:txBody>
          <a:bodyPr>
            <a:normAutofit/>
          </a:bodyPr>
          <a:lstStyle/>
          <a:p>
            <a:r>
              <a:rPr lang="nb-NO" sz="1600" dirty="0" err="1"/>
              <a:t>PhD-thesis</a:t>
            </a:r>
            <a:r>
              <a:rPr lang="nb-NO" sz="1600" dirty="0"/>
              <a:t> </a:t>
            </a:r>
            <a:r>
              <a:rPr lang="nb-NO" sz="1600" dirty="0" err="1"/>
              <a:t>filled</a:t>
            </a:r>
            <a:r>
              <a:rPr lang="nb-NO" sz="1600" dirty="0"/>
              <a:t> </a:t>
            </a:r>
            <a:r>
              <a:rPr lang="nb-NO" sz="1600" dirty="0" err="1"/>
              <a:t>the</a:t>
            </a:r>
            <a:r>
              <a:rPr lang="nb-NO" sz="1600" dirty="0"/>
              <a:t> gap </a:t>
            </a:r>
            <a:r>
              <a:rPr lang="nb-NO" sz="1600" dirty="0" err="1"/>
              <a:t>between</a:t>
            </a:r>
            <a:r>
              <a:rPr lang="nb-NO" sz="1600" dirty="0"/>
              <a:t> </a:t>
            </a:r>
            <a:r>
              <a:rPr lang="nb-NO" sz="1600" dirty="0" err="1"/>
              <a:t>the</a:t>
            </a:r>
            <a:r>
              <a:rPr lang="nb-NO" sz="1600" dirty="0"/>
              <a:t> </a:t>
            </a:r>
            <a:r>
              <a:rPr lang="nb-NO" sz="1600" dirty="0" err="1"/>
              <a:t>papers</a:t>
            </a:r>
            <a:r>
              <a:rPr lang="nb-NO" sz="1600" dirty="0"/>
              <a:t> </a:t>
            </a:r>
            <a:r>
              <a:rPr lang="nb-NO" sz="1600" dirty="0" err="1"/>
              <a:t>of</a:t>
            </a:r>
            <a:r>
              <a:rPr lang="nb-NO" sz="1600" dirty="0"/>
              <a:t> </a:t>
            </a:r>
            <a:r>
              <a:rPr lang="nb-NO" sz="1600" dirty="0" err="1"/>
              <a:t>the</a:t>
            </a:r>
            <a:r>
              <a:rPr lang="nb-NO" sz="1600" dirty="0"/>
              <a:t> seminars and </a:t>
            </a:r>
            <a:r>
              <a:rPr lang="nb-NO" sz="1600" dirty="0" err="1"/>
              <a:t>the</a:t>
            </a:r>
            <a:r>
              <a:rPr lang="nb-NO" sz="1600" dirty="0"/>
              <a:t> </a:t>
            </a:r>
            <a:r>
              <a:rPr lang="nb-NO" sz="1600" dirty="0" err="1"/>
              <a:t>academic</a:t>
            </a:r>
            <a:r>
              <a:rPr lang="nb-NO" sz="1600" dirty="0"/>
              <a:t> </a:t>
            </a:r>
            <a:r>
              <a:rPr lang="nb-NO" sz="1600" dirty="0" err="1"/>
              <a:t>publication</a:t>
            </a:r>
            <a:endParaRPr lang="nb-NO" sz="1600" dirty="0"/>
          </a:p>
          <a:p>
            <a:endParaRPr lang="nb-NO" sz="1600" dirty="0"/>
          </a:p>
          <a:p>
            <a:r>
              <a:rPr lang="nb-NO" sz="1600" dirty="0" err="1"/>
              <a:t>Very</a:t>
            </a:r>
            <a:r>
              <a:rPr lang="nb-NO" sz="1600" dirty="0"/>
              <a:t> </a:t>
            </a:r>
            <a:r>
              <a:rPr lang="nb-NO" sz="1600" dirty="0" err="1"/>
              <a:t>common</a:t>
            </a:r>
            <a:r>
              <a:rPr lang="nb-NO" sz="1600" dirty="0"/>
              <a:t> for </a:t>
            </a:r>
            <a:r>
              <a:rPr lang="nb-NO" sz="1600" dirty="0" err="1"/>
              <a:t>PhD-theses</a:t>
            </a:r>
            <a:r>
              <a:rPr lang="nb-NO" sz="1600" dirty="0"/>
              <a:t> to </a:t>
            </a:r>
            <a:r>
              <a:rPr lang="nb-NO" sz="1600" dirty="0" err="1"/>
              <a:t>reconstruct</a:t>
            </a:r>
            <a:r>
              <a:rPr lang="nb-NO" sz="1600" dirty="0"/>
              <a:t> </a:t>
            </a:r>
            <a:r>
              <a:rPr lang="nb-NO" sz="1600" dirty="0" err="1"/>
              <a:t>the</a:t>
            </a:r>
            <a:r>
              <a:rPr lang="nb-NO" sz="1600" dirty="0"/>
              <a:t> </a:t>
            </a:r>
            <a:r>
              <a:rPr lang="nb-NO" sz="1600" dirty="0" err="1"/>
              <a:t>biography</a:t>
            </a:r>
            <a:r>
              <a:rPr lang="nb-NO" sz="1600" dirty="0"/>
              <a:t> </a:t>
            </a:r>
            <a:r>
              <a:rPr lang="nb-NO" sz="1600" dirty="0" err="1"/>
              <a:t>of</a:t>
            </a:r>
            <a:r>
              <a:rPr lang="nb-NO" sz="1600" dirty="0"/>
              <a:t> </a:t>
            </a:r>
            <a:r>
              <a:rPr lang="nb-NO" sz="1600" dirty="0" err="1"/>
              <a:t>some</a:t>
            </a:r>
            <a:r>
              <a:rPr lang="nb-NO" sz="1600" dirty="0"/>
              <a:t> </a:t>
            </a:r>
            <a:r>
              <a:rPr lang="nb-NO" sz="1600" dirty="0" err="1"/>
              <a:t>classic</a:t>
            </a:r>
            <a:r>
              <a:rPr lang="nb-NO" sz="1600" dirty="0"/>
              <a:t> </a:t>
            </a:r>
            <a:r>
              <a:rPr lang="nb-NO" sz="1600" dirty="0" err="1"/>
              <a:t>academic</a:t>
            </a:r>
            <a:r>
              <a:rPr lang="nb-NO" sz="1600" dirty="0"/>
              <a:t>, not </a:t>
            </a:r>
            <a:r>
              <a:rPr lang="nb-NO" sz="1600" dirty="0" err="1"/>
              <a:t>necessarily</a:t>
            </a:r>
            <a:r>
              <a:rPr lang="nb-NO" sz="1600" dirty="0"/>
              <a:t> </a:t>
            </a:r>
            <a:r>
              <a:rPr lang="nb-NO" sz="1600" dirty="0" err="1"/>
              <a:t>someone</a:t>
            </a:r>
            <a:r>
              <a:rPr lang="nb-NO" sz="1600" dirty="0"/>
              <a:t> </a:t>
            </a:r>
            <a:r>
              <a:rPr lang="nb-NO" sz="1600" dirty="0" err="1"/>
              <a:t>important</a:t>
            </a:r>
            <a:endParaRPr lang="nb-NO" sz="1600" dirty="0"/>
          </a:p>
          <a:p>
            <a:endParaRPr lang="nb-NO" sz="1600" dirty="0"/>
          </a:p>
          <a:p>
            <a:r>
              <a:rPr lang="nb-NO" sz="1600" dirty="0" err="1"/>
              <a:t>Also</a:t>
            </a:r>
            <a:r>
              <a:rPr lang="nb-NO" sz="1600" dirty="0"/>
              <a:t> </a:t>
            </a:r>
            <a:r>
              <a:rPr lang="nb-NO" sz="1600" dirty="0" err="1"/>
              <a:t>common</a:t>
            </a:r>
            <a:r>
              <a:rPr lang="nb-NO" sz="1600" dirty="0"/>
              <a:t> to </a:t>
            </a:r>
            <a:r>
              <a:rPr lang="nb-NO" sz="1600" dirty="0" err="1"/>
              <a:t>write</a:t>
            </a:r>
            <a:r>
              <a:rPr lang="nb-NO" sz="1600" dirty="0"/>
              <a:t> </a:t>
            </a:r>
            <a:r>
              <a:rPr lang="nb-NO" sz="1600" dirty="0" err="1"/>
              <a:t>about</a:t>
            </a:r>
            <a:r>
              <a:rPr lang="nb-NO" sz="1600" dirty="0"/>
              <a:t> </a:t>
            </a:r>
            <a:r>
              <a:rPr lang="nb-NO" sz="1600" dirty="0" err="1"/>
              <a:t>islands</a:t>
            </a:r>
            <a:r>
              <a:rPr lang="nb-NO" sz="1600" dirty="0"/>
              <a:t>, </a:t>
            </a:r>
            <a:r>
              <a:rPr lang="nb-NO" sz="1600" dirty="0" err="1"/>
              <a:t>forgotten</a:t>
            </a:r>
            <a:r>
              <a:rPr lang="nb-NO" sz="1600" dirty="0"/>
              <a:t> </a:t>
            </a:r>
            <a:r>
              <a:rPr lang="nb-NO" sz="1600" dirty="0" err="1"/>
              <a:t>towns</a:t>
            </a:r>
            <a:r>
              <a:rPr lang="nb-NO" sz="1600" dirty="0"/>
              <a:t>, </a:t>
            </a:r>
            <a:r>
              <a:rPr lang="nb-NO" sz="1600" dirty="0" err="1"/>
              <a:t>the</a:t>
            </a:r>
            <a:r>
              <a:rPr lang="nb-NO" sz="1600" dirty="0"/>
              <a:t> </a:t>
            </a:r>
            <a:r>
              <a:rPr lang="nb-NO" sz="1600" dirty="0" err="1"/>
              <a:t>history</a:t>
            </a:r>
            <a:r>
              <a:rPr lang="nb-NO" sz="1600" dirty="0"/>
              <a:t> </a:t>
            </a:r>
            <a:r>
              <a:rPr lang="nb-NO" sz="1600" dirty="0" err="1"/>
              <a:t>of</a:t>
            </a:r>
            <a:r>
              <a:rPr lang="nb-NO" sz="1600" dirty="0"/>
              <a:t> a lost </a:t>
            </a:r>
            <a:r>
              <a:rPr lang="nb-NO" sz="1600" dirty="0" err="1"/>
              <a:t>work</a:t>
            </a:r>
            <a:r>
              <a:rPr lang="nb-NO" sz="1600" dirty="0"/>
              <a:t>, a fragment or </a:t>
            </a:r>
            <a:r>
              <a:rPr lang="nb-NO" sz="1600" dirty="0" err="1"/>
              <a:t>something</a:t>
            </a:r>
            <a:r>
              <a:rPr lang="nb-NO" sz="1600" dirty="0"/>
              <a:t> like </a:t>
            </a:r>
            <a:r>
              <a:rPr lang="nb-NO" sz="1600" dirty="0" err="1"/>
              <a:t>that</a:t>
            </a:r>
            <a:endParaRPr lang="nb-NO" sz="1600" dirty="0"/>
          </a:p>
          <a:p>
            <a:endParaRPr lang="nb-NO" sz="1600" dirty="0"/>
          </a:p>
          <a:p>
            <a:r>
              <a:rPr lang="nb-NO" sz="1600" dirty="0"/>
              <a:t>A </a:t>
            </a:r>
            <a:r>
              <a:rPr lang="nb-NO" sz="1600" dirty="0" err="1"/>
              <a:t>kind</a:t>
            </a:r>
            <a:r>
              <a:rPr lang="nb-NO" sz="1600" dirty="0"/>
              <a:t> </a:t>
            </a:r>
            <a:r>
              <a:rPr lang="nb-NO" sz="1600" dirty="0" err="1"/>
              <a:t>of</a:t>
            </a:r>
            <a:r>
              <a:rPr lang="nb-NO" sz="1600" dirty="0"/>
              <a:t> </a:t>
            </a:r>
            <a:r>
              <a:rPr lang="nb-NO" sz="1600" dirty="0" err="1"/>
              <a:t>serial</a:t>
            </a:r>
            <a:r>
              <a:rPr lang="nb-NO" sz="1600" dirty="0"/>
              <a:t> </a:t>
            </a:r>
            <a:r>
              <a:rPr lang="nb-NO" sz="1600" dirty="0" err="1"/>
              <a:t>production</a:t>
            </a:r>
            <a:r>
              <a:rPr lang="nb-NO" sz="1600" dirty="0"/>
              <a:t> </a:t>
            </a:r>
            <a:r>
              <a:rPr lang="nb-NO" sz="1600" dirty="0" err="1"/>
              <a:t>of</a:t>
            </a:r>
            <a:r>
              <a:rPr lang="nb-NO" sz="1600" dirty="0"/>
              <a:t> </a:t>
            </a:r>
            <a:r>
              <a:rPr lang="nb-NO" sz="1600" dirty="0" err="1"/>
              <a:t>new</a:t>
            </a:r>
            <a:r>
              <a:rPr lang="nb-NO" sz="1600" dirty="0"/>
              <a:t>, </a:t>
            </a:r>
            <a:r>
              <a:rPr lang="nb-NO" sz="1600" dirty="0" err="1"/>
              <a:t>but</a:t>
            </a:r>
            <a:r>
              <a:rPr lang="nb-NO" sz="1600" dirty="0"/>
              <a:t> </a:t>
            </a:r>
            <a:r>
              <a:rPr lang="nb-NO" sz="1600" dirty="0" err="1"/>
              <a:t>perhaps</a:t>
            </a:r>
            <a:r>
              <a:rPr lang="nb-NO" sz="1600" dirty="0"/>
              <a:t> not </a:t>
            </a:r>
            <a:r>
              <a:rPr lang="nb-NO" sz="1600" dirty="0" err="1"/>
              <a:t>terribly</a:t>
            </a:r>
            <a:r>
              <a:rPr lang="nb-NO" sz="1600" dirty="0"/>
              <a:t> </a:t>
            </a:r>
            <a:r>
              <a:rPr lang="nb-NO" sz="1600" dirty="0" err="1"/>
              <a:t>important</a:t>
            </a:r>
            <a:r>
              <a:rPr lang="nb-NO" sz="1600" dirty="0"/>
              <a:t> </a:t>
            </a:r>
            <a:r>
              <a:rPr lang="nb-NO" sz="1600" dirty="0" err="1"/>
              <a:t>things</a:t>
            </a:r>
            <a:r>
              <a:rPr lang="nb-NO" sz="1600" dirty="0"/>
              <a:t> (</a:t>
            </a:r>
            <a:r>
              <a:rPr lang="nb-NO" sz="1600" dirty="0" err="1"/>
              <a:t>the</a:t>
            </a:r>
            <a:r>
              <a:rPr lang="nb-NO" sz="1600" dirty="0"/>
              <a:t> </a:t>
            </a:r>
            <a:r>
              <a:rPr lang="nb-NO" sz="1600" dirty="0" err="1"/>
              <a:t>Preussian</a:t>
            </a:r>
            <a:r>
              <a:rPr lang="nb-NO" sz="1600" dirty="0"/>
              <a:t> </a:t>
            </a:r>
            <a:r>
              <a:rPr lang="nb-NO" sz="1600" dirty="0" err="1"/>
              <a:t>state</a:t>
            </a:r>
            <a:r>
              <a:rPr lang="nb-NO" sz="1600" dirty="0"/>
              <a:t> </a:t>
            </a:r>
            <a:r>
              <a:rPr lang="nb-NO" sz="1600" dirty="0" err="1"/>
              <a:t>worried</a:t>
            </a:r>
            <a:r>
              <a:rPr lang="nb-NO" sz="1600" dirty="0"/>
              <a:t>) </a:t>
            </a:r>
          </a:p>
          <a:p>
            <a:endParaRPr lang="nb-NO" sz="1600" dirty="0"/>
          </a:p>
        </p:txBody>
      </p:sp>
    </p:spTree>
    <p:extLst>
      <p:ext uri="{BB962C8B-B14F-4D97-AF65-F5344CB8AC3E}">
        <p14:creationId xmlns:p14="http://schemas.microsoft.com/office/powerpoint/2010/main" val="128851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4ADD54E-7C7C-AC45-AB5D-75DC7FDE586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Modern science and its people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686C75F-01F3-B745-9B52-ED095F517C95}"/>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200" dirty="0"/>
              <a:t>From calling to job</a:t>
            </a:r>
          </a:p>
          <a:p>
            <a:r>
              <a:rPr lang="en-US" sz="2200" dirty="0"/>
              <a:t>Science becomes a professionalized activity </a:t>
            </a:r>
          </a:p>
          <a:p>
            <a:r>
              <a:rPr lang="en-US" sz="2200" dirty="0"/>
              <a:t>Disciplines</a:t>
            </a:r>
          </a:p>
          <a:p>
            <a:r>
              <a:rPr lang="en-US" sz="2200" dirty="0"/>
              <a:t>Method and institutions rather than persons</a:t>
            </a:r>
          </a:p>
          <a:p>
            <a:r>
              <a:rPr lang="en-US" sz="2200" dirty="0"/>
              <a:t>The state takes control (research funding)</a:t>
            </a:r>
          </a:p>
          <a:p>
            <a:r>
              <a:rPr lang="en-US" sz="2200" dirty="0"/>
              <a:t>After a while: Big science</a:t>
            </a:r>
          </a:p>
          <a:p>
            <a:r>
              <a:rPr lang="en-US" sz="2200" dirty="0"/>
              <a:t>Meritocracy as the preferred criteria </a:t>
            </a:r>
          </a:p>
          <a:p>
            <a:r>
              <a:rPr lang="en-US" sz="2200" dirty="0"/>
              <a:t>From genius to group, but some exceptions (think the Kaiser </a:t>
            </a:r>
            <a:r>
              <a:rPr lang="en-US" sz="2200" dirty="0" err="1"/>
              <a:t>Willhelm</a:t>
            </a:r>
            <a:r>
              <a:rPr lang="en-US" sz="2200" dirty="0"/>
              <a:t>/Max Plank Institutes </a:t>
            </a:r>
            <a:r>
              <a:rPr lang="en-US" sz="2200" dirty="0" err="1"/>
              <a:t>etc</a:t>
            </a:r>
            <a:r>
              <a:rPr lang="en-US" sz="2200" dirty="0"/>
              <a:t>)</a:t>
            </a:r>
          </a:p>
          <a:p>
            <a:endParaRPr lang="en-US" sz="2200" dirty="0"/>
          </a:p>
          <a:p>
            <a:pPr marL="0"/>
            <a:endParaRPr lang="en-US" sz="2200" dirty="0"/>
          </a:p>
          <a:p>
            <a:endParaRPr lang="en-US" sz="2200" dirty="0"/>
          </a:p>
        </p:txBody>
      </p:sp>
      <p:pic>
        <p:nvPicPr>
          <p:cNvPr id="5" name="Plassholder for innhold 4">
            <a:extLst>
              <a:ext uri="{FF2B5EF4-FFF2-40B4-BE49-F238E27FC236}">
                <a16:creationId xmlns:a16="http://schemas.microsoft.com/office/drawing/2014/main" id="{503794E6-5AF3-204B-9E54-C66F3EDD9EA4}"/>
              </a:ext>
            </a:extLst>
          </p:cNvPr>
          <p:cNvPicPr>
            <a:picLocks noGrp="1" noChangeAspect="1"/>
          </p:cNvPicPr>
          <p:nvPr>
            <p:ph sz="half" idx="2"/>
          </p:nvPr>
        </p:nvPicPr>
        <p:blipFill rotWithShape="1">
          <a:blip r:embed="rId2"/>
          <a:srcRect l="21803" r="6285" b="2"/>
          <a:stretch/>
        </p:blipFill>
        <p:spPr>
          <a:xfrm>
            <a:off x="7675658" y="2093976"/>
            <a:ext cx="3941064" cy="4096512"/>
          </a:xfrm>
          <a:prstGeom prst="rect">
            <a:avLst/>
          </a:prstGeom>
        </p:spPr>
      </p:pic>
    </p:spTree>
    <p:extLst>
      <p:ext uri="{BB962C8B-B14F-4D97-AF65-F5344CB8AC3E}">
        <p14:creationId xmlns:p14="http://schemas.microsoft.com/office/powerpoint/2010/main" val="287898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D31F630-838B-51A7-842B-DAC4D8CC13C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The PhD becomes the way in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DF8F78A-CD0F-E90E-B0C3-9F67362A1589}"/>
              </a:ext>
            </a:extLst>
          </p:cNvPr>
          <p:cNvSpPr>
            <a:spLocks noGrp="1"/>
          </p:cNvSpPr>
          <p:nvPr>
            <p:ph sz="half" idx="1"/>
          </p:nvPr>
        </p:nvSpPr>
        <p:spPr>
          <a:xfrm>
            <a:off x="640080" y="2872899"/>
            <a:ext cx="4243589" cy="3320668"/>
          </a:xfrm>
        </p:spPr>
        <p:txBody>
          <a:bodyPr vert="horz" lIns="91440" tIns="45720" rIns="91440" bIns="45720" rtlCol="0">
            <a:normAutofit/>
          </a:bodyPr>
          <a:lstStyle/>
          <a:p>
            <a:endParaRPr lang="en-US" sz="1700"/>
          </a:p>
          <a:p>
            <a:endParaRPr lang="en-US" sz="1700"/>
          </a:p>
          <a:p>
            <a:r>
              <a:rPr lang="en-US" sz="1700"/>
              <a:t>The PhD as the result of a long career</a:t>
            </a:r>
          </a:p>
          <a:p>
            <a:r>
              <a:rPr lang="en-US" sz="1700"/>
              <a:t>But gradually: the PhD as the only way in </a:t>
            </a:r>
          </a:p>
          <a:p>
            <a:r>
              <a:rPr lang="en-US" sz="1700"/>
              <a:t>Very lonely work, but gradually as part of a system: education etc.</a:t>
            </a:r>
          </a:p>
          <a:p>
            <a:r>
              <a:rPr lang="en-US" sz="1700"/>
              <a:t> Scientific authority is to be found in the merits, method and the institutions (but, also a certain belief in “inheritance”). </a:t>
            </a:r>
          </a:p>
          <a:p>
            <a:r>
              <a:rPr lang="en-US" sz="1700"/>
              <a:t>A removal of the personal</a:t>
            </a:r>
          </a:p>
          <a:p>
            <a:endParaRPr lang="en-US" sz="1700"/>
          </a:p>
        </p:txBody>
      </p:sp>
      <p:pic>
        <p:nvPicPr>
          <p:cNvPr id="6" name="Plassholder for innhold 5" descr="Et bilde som inneholder innendørs, vegg, folk, person&#10;&#10;Automatisk generert beskrivelse">
            <a:extLst>
              <a:ext uri="{FF2B5EF4-FFF2-40B4-BE49-F238E27FC236}">
                <a16:creationId xmlns:a16="http://schemas.microsoft.com/office/drawing/2014/main" id="{928168CF-A9BF-E98D-F89A-3FB69493E656}"/>
              </a:ext>
            </a:extLst>
          </p:cNvPr>
          <p:cNvPicPr>
            <a:picLocks noGrp="1" noChangeAspect="1"/>
          </p:cNvPicPr>
          <p:nvPr>
            <p:ph sz="half" idx="2"/>
          </p:nvPr>
        </p:nvPicPr>
        <p:blipFill>
          <a:blip r:embed="rId2"/>
          <a:srcRect l="26827" r="200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426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D5E01DE-0DA6-E418-8668-DC0C6E892FCC}"/>
              </a:ext>
            </a:extLst>
          </p:cNvPr>
          <p:cNvSpPr>
            <a:spLocks noGrp="1"/>
          </p:cNvSpPr>
          <p:nvPr>
            <p:ph type="title"/>
          </p:nvPr>
        </p:nvSpPr>
        <p:spPr>
          <a:xfrm>
            <a:off x="719481" y="12640"/>
            <a:ext cx="6797405" cy="1378838"/>
          </a:xfrm>
        </p:spPr>
        <p:txBody>
          <a:bodyPr vert="horz" lIns="91440" tIns="45720" rIns="91440" bIns="45720" rtlCol="0" anchor="ctr">
            <a:normAutofit/>
          </a:bodyPr>
          <a:lstStyle/>
          <a:p>
            <a:r>
              <a:rPr lang="en-US" sz="4000" dirty="0"/>
              <a:t>Academic life and background? </a:t>
            </a:r>
          </a:p>
        </p:txBody>
      </p:sp>
      <p:sp>
        <p:nvSpPr>
          <p:cNvPr id="3" name="Plassholder for innhold 2">
            <a:extLst>
              <a:ext uri="{FF2B5EF4-FFF2-40B4-BE49-F238E27FC236}">
                <a16:creationId xmlns:a16="http://schemas.microsoft.com/office/drawing/2014/main" id="{BCFE5735-4E1E-54A8-0DA3-25C092AB4893}"/>
              </a:ext>
            </a:extLst>
          </p:cNvPr>
          <p:cNvSpPr>
            <a:spLocks noGrp="1"/>
          </p:cNvSpPr>
          <p:nvPr>
            <p:ph sz="half" idx="1"/>
          </p:nvPr>
        </p:nvSpPr>
        <p:spPr>
          <a:xfrm>
            <a:off x="123290" y="1391478"/>
            <a:ext cx="8198777" cy="4926944"/>
          </a:xfrm>
        </p:spPr>
        <p:txBody>
          <a:bodyPr vert="horz" lIns="91440" tIns="45720" rIns="91440" bIns="45720" rtlCol="0">
            <a:noAutofit/>
          </a:bodyPr>
          <a:lstStyle/>
          <a:p>
            <a:r>
              <a:rPr lang="en-US" sz="1400" dirty="0" err="1"/>
              <a:t>UiO</a:t>
            </a:r>
            <a:r>
              <a:rPr lang="en-US" sz="1400" dirty="0"/>
              <a:t> 1961: 164 professors, 440 in other scientific positions (a lot of </a:t>
            </a:r>
            <a:r>
              <a:rPr lang="en-US" sz="1400" dirty="0" err="1"/>
              <a:t>lektorer</a:t>
            </a:r>
            <a:r>
              <a:rPr lang="en-US" sz="1400" dirty="0"/>
              <a:t>). </a:t>
            </a:r>
          </a:p>
          <a:p>
            <a:r>
              <a:rPr lang="en-US" sz="1400" dirty="0"/>
              <a:t>1957: Report «On </a:t>
            </a:r>
            <a:r>
              <a:rPr lang="en-US" sz="1400" dirty="0" err="1"/>
              <a:t>acces</a:t>
            </a:r>
            <a:r>
              <a:rPr lang="en-US" sz="1400" dirty="0"/>
              <a:t> to and the need for academic labor» by the Research councils: lacked everything from philologists to chemists, but not civil engineers, architects and veterinarians</a:t>
            </a:r>
          </a:p>
          <a:p>
            <a:r>
              <a:rPr lang="en-US" sz="1400" dirty="0"/>
              <a:t>People with artium (gave access to higher education): 4% in 1930 to ca. 11% in 1956. </a:t>
            </a:r>
          </a:p>
          <a:p>
            <a:r>
              <a:rPr lang="en-US" sz="1400" dirty="0"/>
              <a:t>«it is necessary that the students to a far greater degree than before are recruited from social groups that are not oriented towards higher education through their environment. The skewed recruitment to universities and colleges shows that it will take a long time before out «</a:t>
            </a:r>
            <a:r>
              <a:rPr lang="en-US" sz="1400" dirty="0" err="1"/>
              <a:t>begåvningsreserv</a:t>
            </a:r>
            <a:r>
              <a:rPr lang="en-US" sz="1400" dirty="0"/>
              <a:t>» (talent pool) is fully exploited. A significant increase of the number of students is fully possible without any reduction in the intellectual level amongst the students... For youth that are not environmentally disposed for higher education, it is not obvious that 6-8 years of studies with a modest living standard, debts and postponing marriage is something to long for» (</a:t>
            </a:r>
            <a:r>
              <a:rPr lang="en-US" sz="1400" dirty="0" err="1"/>
              <a:t>Forskningsrådenes</a:t>
            </a:r>
            <a:r>
              <a:rPr lang="en-US" sz="1400" dirty="0"/>
              <a:t> </a:t>
            </a:r>
            <a:r>
              <a:rPr lang="en-US" sz="1400" dirty="0" err="1"/>
              <a:t>fellesutvalg</a:t>
            </a:r>
            <a:r>
              <a:rPr lang="en-US" sz="1400" dirty="0"/>
              <a:t>, Om </a:t>
            </a:r>
            <a:r>
              <a:rPr lang="en-US" sz="1400" dirty="0" err="1"/>
              <a:t>tilgangen</a:t>
            </a:r>
            <a:r>
              <a:rPr lang="en-US" sz="1400" dirty="0"/>
              <a:t> </a:t>
            </a:r>
            <a:r>
              <a:rPr lang="en-US" sz="1400" dirty="0" err="1"/>
              <a:t>på</a:t>
            </a:r>
            <a:r>
              <a:rPr lang="en-US" sz="1400" dirty="0"/>
              <a:t> </a:t>
            </a:r>
            <a:r>
              <a:rPr lang="en-US" sz="1400" dirty="0" err="1"/>
              <a:t>og</a:t>
            </a:r>
            <a:r>
              <a:rPr lang="en-US" sz="1400" dirty="0"/>
              <a:t> </a:t>
            </a:r>
            <a:r>
              <a:rPr lang="en-US" sz="1400" dirty="0" err="1"/>
              <a:t>behovet</a:t>
            </a:r>
            <a:r>
              <a:rPr lang="en-US" sz="1400" dirty="0"/>
              <a:t> for </a:t>
            </a:r>
            <a:r>
              <a:rPr lang="en-US" sz="1400" dirty="0" err="1"/>
              <a:t>akademisk</a:t>
            </a:r>
            <a:r>
              <a:rPr lang="en-US" sz="1400" dirty="0"/>
              <a:t> </a:t>
            </a:r>
            <a:r>
              <a:rPr lang="en-US" sz="1400" dirty="0" err="1"/>
              <a:t>arbeidskraft</a:t>
            </a:r>
            <a:r>
              <a:rPr lang="en-US" sz="1400" dirty="0"/>
              <a:t> 1957)</a:t>
            </a:r>
          </a:p>
          <a:p>
            <a:endParaRPr lang="en-US" sz="1400" dirty="0"/>
          </a:p>
          <a:p>
            <a:r>
              <a:rPr lang="en-US" sz="1400" dirty="0"/>
              <a:t>«... the best farmers will be recruited from farming families or the best mechanics from families where this profession has been a tradition, I am also prone to assume that – under the same conditions – one will get the best recruits for academic work from families with academic traditions. And the sooner we get away from the idea that one is better than the other, the better.... At any time, there will be youth in the non-academic part of our population that has better pre-conditions to enjoy a academic work life than in the traditional line of work of their family... For these, the free choice must be open, or else we are back in the guild society before we know it and that is not a hopeful future» (Knut </a:t>
            </a:r>
            <a:r>
              <a:rPr lang="en-US" sz="1400" dirty="0" err="1"/>
              <a:t>Fægri</a:t>
            </a:r>
            <a:r>
              <a:rPr lang="en-US" sz="1400" dirty="0"/>
              <a:t>, Den </a:t>
            </a:r>
            <a:r>
              <a:rPr lang="en-US" sz="1400" dirty="0" err="1"/>
              <a:t>akademiske</a:t>
            </a:r>
            <a:r>
              <a:rPr lang="en-US" sz="1400" dirty="0"/>
              <a:t> </a:t>
            </a:r>
            <a:r>
              <a:rPr lang="en-US" sz="1400" dirty="0" err="1"/>
              <a:t>rekrutteringen</a:t>
            </a:r>
            <a:r>
              <a:rPr lang="en-US" sz="1400" dirty="0"/>
              <a:t>, </a:t>
            </a:r>
            <a:r>
              <a:rPr lang="en-US" sz="1400" dirty="0" err="1"/>
              <a:t>Naturen</a:t>
            </a:r>
            <a:r>
              <a:rPr lang="en-US" sz="1400" dirty="0"/>
              <a:t> 1957.) </a:t>
            </a:r>
          </a:p>
        </p:txBody>
      </p:sp>
      <p:pic>
        <p:nvPicPr>
          <p:cNvPr id="8" name="Bilde 7" descr="Et bilde som inneholder tekst, klær, skjermbilde, mann&#10;&#10;Automatisk generert beskrivelse">
            <a:extLst>
              <a:ext uri="{FF2B5EF4-FFF2-40B4-BE49-F238E27FC236}">
                <a16:creationId xmlns:a16="http://schemas.microsoft.com/office/drawing/2014/main" id="{645B285D-210A-AAC4-EEBA-A60174F76714}"/>
              </a:ext>
            </a:extLst>
          </p:cNvPr>
          <p:cNvPicPr>
            <a:picLocks noChangeAspect="1"/>
          </p:cNvPicPr>
          <p:nvPr/>
        </p:nvPicPr>
        <p:blipFill>
          <a:blip r:embed="rId2"/>
          <a:stretch>
            <a:fillRect/>
          </a:stretch>
        </p:blipFill>
        <p:spPr>
          <a:xfrm>
            <a:off x="8518215" y="168168"/>
            <a:ext cx="2954304" cy="3168155"/>
          </a:xfrm>
          <a:prstGeom prst="rect">
            <a:avLst/>
          </a:prstGeom>
        </p:spPr>
      </p:pic>
      <p:pic>
        <p:nvPicPr>
          <p:cNvPr id="6" name="Plassholder for innhold 5" descr="Et bilde som inneholder tekst, Menneskeansikt, mann, skjermbilde&#10;&#10;Automatisk generert beskrivelse">
            <a:extLst>
              <a:ext uri="{FF2B5EF4-FFF2-40B4-BE49-F238E27FC236}">
                <a16:creationId xmlns:a16="http://schemas.microsoft.com/office/drawing/2014/main" id="{E9B32B1D-ED8B-6C8E-DFCB-81E5825D43B1}"/>
              </a:ext>
            </a:extLst>
          </p:cNvPr>
          <p:cNvPicPr>
            <a:picLocks noGrp="1" noChangeAspect="1"/>
          </p:cNvPicPr>
          <p:nvPr>
            <p:ph sz="half" idx="2"/>
          </p:nvPr>
        </p:nvPicPr>
        <p:blipFill>
          <a:blip r:embed="rId3"/>
          <a:stretch>
            <a:fillRect/>
          </a:stretch>
        </p:blipFill>
        <p:spPr>
          <a:xfrm>
            <a:off x="8466057" y="3504492"/>
            <a:ext cx="3058620" cy="2813930"/>
          </a:xfrm>
          <a:prstGeom prst="rect">
            <a:avLst/>
          </a:prstGeom>
        </p:spPr>
      </p:pic>
    </p:spTree>
    <p:extLst>
      <p:ext uri="{BB962C8B-B14F-4D97-AF65-F5344CB8AC3E}">
        <p14:creationId xmlns:p14="http://schemas.microsoft.com/office/powerpoint/2010/main" val="23381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tel 3">
            <a:extLst>
              <a:ext uri="{FF2B5EF4-FFF2-40B4-BE49-F238E27FC236}">
                <a16:creationId xmlns:a16="http://schemas.microsoft.com/office/drawing/2014/main" id="{257FF20B-0F98-51A8-F4E7-3CF4704E8E47}"/>
              </a:ext>
            </a:extLst>
          </p:cNvPr>
          <p:cNvSpPr>
            <a:spLocks noGrp="1"/>
          </p:cNvSpPr>
          <p:nvPr>
            <p:ph type="ctrTitle"/>
          </p:nvPr>
        </p:nvSpPr>
        <p:spPr>
          <a:xfrm>
            <a:off x="2066544" y="1911096"/>
            <a:ext cx="8055864" cy="2076651"/>
          </a:xfrm>
        </p:spPr>
        <p:txBody>
          <a:bodyPr anchor="b">
            <a:normAutofit/>
          </a:bodyPr>
          <a:lstStyle/>
          <a:p>
            <a:r>
              <a:rPr lang="nb-NO" sz="6600">
                <a:solidFill>
                  <a:srgbClr val="FFFFFF"/>
                </a:solidFill>
              </a:rPr>
              <a:t>The history of science</a:t>
            </a:r>
          </a:p>
        </p:txBody>
      </p:sp>
      <p:sp>
        <p:nvSpPr>
          <p:cNvPr id="5" name="Undertittel 4">
            <a:extLst>
              <a:ext uri="{FF2B5EF4-FFF2-40B4-BE49-F238E27FC236}">
                <a16:creationId xmlns:a16="http://schemas.microsoft.com/office/drawing/2014/main" id="{67747EAB-F128-9613-E228-4D10132DB551}"/>
              </a:ext>
            </a:extLst>
          </p:cNvPr>
          <p:cNvSpPr>
            <a:spLocks noGrp="1"/>
          </p:cNvSpPr>
          <p:nvPr>
            <p:ph type="subTitle" idx="1"/>
          </p:nvPr>
        </p:nvSpPr>
        <p:spPr>
          <a:xfrm>
            <a:off x="3227832" y="4353507"/>
            <a:ext cx="5733288" cy="932688"/>
          </a:xfrm>
        </p:spPr>
        <p:txBody>
          <a:bodyPr>
            <a:normAutofit/>
          </a:bodyPr>
          <a:lstStyle/>
          <a:p>
            <a:r>
              <a:rPr lang="nb-NO">
                <a:solidFill>
                  <a:srgbClr val="FFFFFF"/>
                </a:solidFill>
              </a:rPr>
              <a:t>What, how and why?</a:t>
            </a:r>
          </a:p>
        </p:txBody>
      </p:sp>
      <p:sp>
        <p:nvSpPr>
          <p:cNvPr id="14"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9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2E13004-12EB-2442-9B02-0DB47757450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What about the present?</a:t>
            </a:r>
          </a:p>
        </p:txBody>
      </p:sp>
      <p:sp>
        <p:nvSpPr>
          <p:cNvPr id="104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522D5D7A-105E-4A46-80C3-D85B9270190D}"/>
              </a:ext>
            </a:extLst>
          </p:cNvPr>
          <p:cNvSpPr>
            <a:spLocks noGrp="1"/>
          </p:cNvSpPr>
          <p:nvPr>
            <p:ph sz="half" idx="1"/>
          </p:nvPr>
        </p:nvSpPr>
        <p:spPr>
          <a:xfrm>
            <a:off x="630936" y="2660904"/>
            <a:ext cx="8020074" cy="4160520"/>
          </a:xfrm>
        </p:spPr>
        <p:txBody>
          <a:bodyPr vert="horz" lIns="91440" tIns="45720" rIns="91440" bIns="45720" rtlCol="0" anchor="t">
            <a:normAutofit fontScale="92500" lnSpcReduction="10000"/>
          </a:bodyPr>
          <a:lstStyle/>
          <a:p>
            <a:endParaRPr lang="en-US" sz="1200" dirty="0"/>
          </a:p>
          <a:p>
            <a:r>
              <a:rPr lang="en-US" sz="1600" dirty="0"/>
              <a:t>From job to lifestyle?</a:t>
            </a:r>
          </a:p>
          <a:p>
            <a:r>
              <a:rPr lang="en-US" sz="1600" dirty="0"/>
              <a:t>Scientific entrepreneurs</a:t>
            </a:r>
          </a:p>
          <a:p>
            <a:r>
              <a:rPr lang="en-US" sz="1600" dirty="0"/>
              <a:t>Project rather than institution?</a:t>
            </a:r>
          </a:p>
          <a:p>
            <a:r>
              <a:rPr lang="en-US" sz="1600" dirty="0"/>
              <a:t>Interdisciplinarity and hybrid subjects</a:t>
            </a:r>
          </a:p>
          <a:p>
            <a:r>
              <a:rPr lang="en-US" sz="1600" dirty="0"/>
              <a:t>From science to research to innovation?</a:t>
            </a:r>
          </a:p>
          <a:p>
            <a:r>
              <a:rPr lang="en-US" sz="1600" dirty="0"/>
              <a:t>Technoscience ridden with uncertainty. </a:t>
            </a:r>
          </a:p>
          <a:p>
            <a:r>
              <a:rPr lang="en-US" sz="1600" dirty="0"/>
              <a:t>Projects replaces disciplines and institutes? </a:t>
            </a:r>
          </a:p>
          <a:p>
            <a:endParaRPr lang="en-US" sz="1600" dirty="0"/>
          </a:p>
          <a:p>
            <a:r>
              <a:rPr lang="en-US" sz="1600" dirty="0"/>
              <a:t>A re-introduction of the personal: the charismatic entrepreneur?</a:t>
            </a:r>
          </a:p>
          <a:p>
            <a:r>
              <a:rPr lang="en-US" sz="1600" dirty="0"/>
              <a:t>PhDs written as part of projects, education etc. The potential beginning of a career, but not clear what career</a:t>
            </a:r>
          </a:p>
          <a:p>
            <a:r>
              <a:rPr lang="en-US" sz="1600" dirty="0"/>
              <a:t>still lonely, but less so?</a:t>
            </a:r>
          </a:p>
          <a:p>
            <a:r>
              <a:rPr lang="en-US" sz="1600" dirty="0"/>
              <a:t>And what about the weight of PhD-dissertations?</a:t>
            </a:r>
          </a:p>
          <a:p>
            <a:endParaRPr lang="en-US" sz="1200" dirty="0"/>
          </a:p>
        </p:txBody>
      </p:sp>
      <p:pic>
        <p:nvPicPr>
          <p:cNvPr id="6" name="Plassholder for innhold 5" descr="Et bilde som inneholder tekst, Font, skjermbilde&#10;&#10;Automatisk generert beskrivelse">
            <a:extLst>
              <a:ext uri="{FF2B5EF4-FFF2-40B4-BE49-F238E27FC236}">
                <a16:creationId xmlns:a16="http://schemas.microsoft.com/office/drawing/2014/main" id="{3EFF6A88-F2CE-7964-6563-673C00F91DA4}"/>
              </a:ext>
            </a:extLst>
          </p:cNvPr>
          <p:cNvPicPr>
            <a:picLocks noGrp="1" noChangeAspect="1"/>
          </p:cNvPicPr>
          <p:nvPr>
            <p:ph sz="half" idx="2"/>
          </p:nvPr>
        </p:nvPicPr>
        <p:blipFill>
          <a:blip r:embed="rId2"/>
          <a:stretch>
            <a:fillRect/>
          </a:stretch>
        </p:blipFill>
        <p:spPr>
          <a:xfrm>
            <a:off x="6158521" y="927683"/>
            <a:ext cx="5458968" cy="1733221"/>
          </a:xfrm>
          <a:prstGeom prst="rect">
            <a:avLst/>
          </a:prstGeom>
        </p:spPr>
      </p:pic>
      <p:pic>
        <p:nvPicPr>
          <p:cNvPr id="5" name="Bilde 4" descr="Et bilde som inneholder tekst, skjermbilde, Font, brev&#10;&#10;Automatisk generert beskrivelse">
            <a:extLst>
              <a:ext uri="{FF2B5EF4-FFF2-40B4-BE49-F238E27FC236}">
                <a16:creationId xmlns:a16="http://schemas.microsoft.com/office/drawing/2014/main" id="{B7297AAF-200A-AED9-B956-2B944DD69FD7}"/>
              </a:ext>
            </a:extLst>
          </p:cNvPr>
          <p:cNvPicPr>
            <a:picLocks noChangeAspect="1"/>
          </p:cNvPicPr>
          <p:nvPr/>
        </p:nvPicPr>
        <p:blipFill>
          <a:blip r:embed="rId3"/>
          <a:stretch>
            <a:fillRect/>
          </a:stretch>
        </p:blipFill>
        <p:spPr>
          <a:xfrm>
            <a:off x="9029471" y="2792627"/>
            <a:ext cx="2784068" cy="4065373"/>
          </a:xfrm>
          <a:prstGeom prst="rect">
            <a:avLst/>
          </a:prstGeom>
        </p:spPr>
      </p:pic>
    </p:spTree>
    <p:extLst>
      <p:ext uri="{BB962C8B-B14F-4D97-AF65-F5344CB8AC3E}">
        <p14:creationId xmlns:p14="http://schemas.microsoft.com/office/powerpoint/2010/main" val="36851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What about the rest of the world?</a:t>
            </a:r>
          </a:p>
        </p:txBody>
      </p:sp>
      <p:sp>
        <p:nvSpPr>
          <p:cNvPr id="19"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lassholder for innhold 6"/>
          <p:cNvSpPr>
            <a:spLocks noGrp="1"/>
          </p:cNvSpPr>
          <p:nvPr>
            <p:ph sz="half" idx="1"/>
          </p:nvPr>
        </p:nvSpPr>
        <p:spPr>
          <a:xfrm>
            <a:off x="408877" y="1782779"/>
            <a:ext cx="8373615" cy="4490005"/>
          </a:xfrm>
        </p:spPr>
        <p:txBody>
          <a:bodyPr>
            <a:noAutofit/>
          </a:bodyPr>
          <a:lstStyle/>
          <a:p>
            <a:pPr marL="205740" indent="-205740" defTabSz="822960">
              <a:spcBef>
                <a:spcPts val="900"/>
              </a:spcBef>
            </a:pPr>
            <a:r>
              <a:rPr lang="nb-NO" sz="1600" kern="1200" dirty="0">
                <a:solidFill>
                  <a:schemeClr val="tx1"/>
                </a:solidFill>
                <a:latin typeface="+mn-lt"/>
                <a:ea typeface="+mn-ea"/>
                <a:cs typeface="+mn-cs"/>
              </a:rPr>
              <a:t>The </a:t>
            </a:r>
            <a:r>
              <a:rPr lang="nb-NO" sz="1600" kern="1200" dirty="0" err="1">
                <a:solidFill>
                  <a:schemeClr val="tx1"/>
                </a:solidFill>
                <a:latin typeface="+mn-lt"/>
                <a:ea typeface="+mn-ea"/>
                <a:cs typeface="+mn-cs"/>
              </a:rPr>
              <a:t>history</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science has </a:t>
            </a:r>
            <a:r>
              <a:rPr lang="nb-NO" sz="1600" kern="1200" dirty="0" err="1">
                <a:solidFill>
                  <a:schemeClr val="tx1"/>
                </a:solidFill>
                <a:latin typeface="+mn-lt"/>
                <a:ea typeface="+mn-ea"/>
                <a:cs typeface="+mn-cs"/>
              </a:rPr>
              <a:t>been</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told</a:t>
            </a:r>
            <a:r>
              <a:rPr lang="nb-NO" sz="1600" kern="1200" dirty="0">
                <a:solidFill>
                  <a:schemeClr val="tx1"/>
                </a:solidFill>
                <a:latin typeface="+mn-lt"/>
                <a:ea typeface="+mn-ea"/>
                <a:cs typeface="+mn-cs"/>
              </a:rPr>
              <a:t> as a </a:t>
            </a:r>
            <a:r>
              <a:rPr lang="nb-NO" sz="1600" kern="1200" dirty="0" err="1">
                <a:solidFill>
                  <a:schemeClr val="tx1"/>
                </a:solidFill>
                <a:latin typeface="+mn-lt"/>
                <a:ea typeface="+mn-ea"/>
                <a:cs typeface="+mn-cs"/>
              </a:rPr>
              <a:t>history</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progress, and has </a:t>
            </a:r>
            <a:r>
              <a:rPr lang="nb-NO" sz="1600" kern="1200" dirty="0" err="1">
                <a:solidFill>
                  <a:schemeClr val="tx1"/>
                </a:solidFill>
                <a:latin typeface="+mn-lt"/>
                <a:ea typeface="+mn-ea"/>
                <a:cs typeface="+mn-cs"/>
              </a:rPr>
              <a:t>been</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fairly</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centered</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on</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the</a:t>
            </a:r>
            <a:r>
              <a:rPr lang="nb-NO" sz="1600" kern="1200" dirty="0">
                <a:solidFill>
                  <a:schemeClr val="tx1"/>
                </a:solidFill>
                <a:latin typeface="+mn-lt"/>
                <a:ea typeface="+mn-ea"/>
                <a:cs typeface="+mn-cs"/>
              </a:rPr>
              <a:t> western </a:t>
            </a:r>
            <a:r>
              <a:rPr lang="nb-NO" sz="1600" kern="1200" dirty="0" err="1">
                <a:solidFill>
                  <a:schemeClr val="tx1"/>
                </a:solidFill>
                <a:latin typeface="+mn-lt"/>
                <a:ea typeface="+mn-ea"/>
                <a:cs typeface="+mn-cs"/>
              </a:rPr>
              <a:t>world</a:t>
            </a:r>
            <a:endParaRPr lang="nb-NO" sz="1600" kern="1200" dirty="0">
              <a:solidFill>
                <a:schemeClr val="tx1"/>
              </a:solidFill>
              <a:latin typeface="+mn-lt"/>
              <a:ea typeface="+mn-ea"/>
              <a:cs typeface="+mn-cs"/>
            </a:endParaRPr>
          </a:p>
          <a:p>
            <a:pPr marL="205740" indent="-205740" defTabSz="822960">
              <a:spcBef>
                <a:spcPts val="900"/>
              </a:spcBef>
            </a:pPr>
            <a:endParaRPr lang="nb-NO" sz="1600" kern="1200" dirty="0">
              <a:solidFill>
                <a:schemeClr val="tx1"/>
              </a:solidFill>
              <a:latin typeface="+mn-lt"/>
              <a:ea typeface="+mn-ea"/>
              <a:cs typeface="+mn-cs"/>
            </a:endParaRPr>
          </a:p>
          <a:p>
            <a:pPr marL="205740" indent="-205740" defTabSz="822960">
              <a:spcBef>
                <a:spcPts val="900"/>
              </a:spcBef>
            </a:pPr>
            <a:r>
              <a:rPr lang="nb-NO" sz="1600" kern="1200" dirty="0" err="1">
                <a:solidFill>
                  <a:schemeClr val="tx1"/>
                </a:solidFill>
                <a:latin typeface="+mn-lt"/>
                <a:ea typeface="+mn-ea"/>
                <a:cs typeface="+mn-cs"/>
              </a:rPr>
              <a:t>But</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other</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societies</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also</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had</a:t>
            </a:r>
            <a:r>
              <a:rPr lang="nb-NO" sz="1600" kern="1200" dirty="0">
                <a:solidFill>
                  <a:schemeClr val="tx1"/>
                </a:solidFill>
                <a:latin typeface="+mn-lt"/>
                <a:ea typeface="+mn-ea"/>
                <a:cs typeface="+mn-cs"/>
              </a:rPr>
              <a:t> science</a:t>
            </a:r>
          </a:p>
          <a:p>
            <a:pPr marL="205740" indent="-205740" defTabSz="822960">
              <a:spcBef>
                <a:spcPts val="900"/>
              </a:spcBef>
            </a:pPr>
            <a:endParaRPr lang="nb-NO" sz="1600" kern="1200" dirty="0">
              <a:solidFill>
                <a:schemeClr val="tx1"/>
              </a:solidFill>
              <a:latin typeface="+mn-lt"/>
              <a:ea typeface="+mn-ea"/>
              <a:cs typeface="+mn-cs"/>
            </a:endParaRPr>
          </a:p>
          <a:p>
            <a:pPr marL="205740" indent="-205740" defTabSz="822960">
              <a:spcBef>
                <a:spcPts val="900"/>
              </a:spcBef>
            </a:pPr>
            <a:r>
              <a:rPr lang="nb-NO" sz="1600" kern="1200" dirty="0">
                <a:solidFill>
                  <a:schemeClr val="tx1"/>
                </a:solidFill>
                <a:latin typeface="+mn-lt"/>
                <a:ea typeface="+mn-ea"/>
                <a:cs typeface="+mn-cs"/>
              </a:rPr>
              <a:t>A turn </a:t>
            </a:r>
            <a:r>
              <a:rPr lang="nb-NO" sz="1600" kern="1200" dirty="0" err="1">
                <a:solidFill>
                  <a:schemeClr val="tx1"/>
                </a:solidFill>
                <a:latin typeface="+mn-lt"/>
                <a:ea typeface="+mn-ea"/>
                <a:cs typeface="+mn-cs"/>
              </a:rPr>
              <a:t>towards</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the</a:t>
            </a:r>
            <a:r>
              <a:rPr lang="nb-NO" sz="1600" kern="1200" dirty="0">
                <a:solidFill>
                  <a:schemeClr val="tx1"/>
                </a:solidFill>
                <a:latin typeface="+mn-lt"/>
                <a:ea typeface="+mn-ea"/>
                <a:cs typeface="+mn-cs"/>
              </a:rPr>
              <a:t> global </a:t>
            </a:r>
            <a:r>
              <a:rPr lang="nb-NO" sz="1600" kern="1200" dirty="0" err="1">
                <a:solidFill>
                  <a:schemeClr val="tx1"/>
                </a:solidFill>
                <a:latin typeface="+mn-lt"/>
                <a:ea typeface="+mn-ea"/>
                <a:cs typeface="+mn-cs"/>
              </a:rPr>
              <a:t>history</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science</a:t>
            </a:r>
          </a:p>
          <a:p>
            <a:pPr marL="205740" indent="-205740" defTabSz="822960">
              <a:spcBef>
                <a:spcPts val="900"/>
              </a:spcBef>
            </a:pPr>
            <a:endParaRPr lang="nb-NO" sz="1600" kern="1200" dirty="0">
              <a:solidFill>
                <a:schemeClr val="tx1"/>
              </a:solidFill>
              <a:latin typeface="+mn-lt"/>
              <a:ea typeface="+mn-ea"/>
              <a:cs typeface="+mn-cs"/>
            </a:endParaRPr>
          </a:p>
          <a:p>
            <a:pPr marL="205740" indent="-205740" defTabSz="822960">
              <a:spcBef>
                <a:spcPts val="900"/>
              </a:spcBef>
            </a:pPr>
            <a:r>
              <a:rPr lang="nb-NO" sz="1600" kern="1200" dirty="0" err="1">
                <a:solidFill>
                  <a:schemeClr val="tx1"/>
                </a:solidFill>
                <a:latin typeface="+mn-lt"/>
                <a:ea typeface="+mn-ea"/>
                <a:cs typeface="+mn-cs"/>
              </a:rPr>
              <a:t>But</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also</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towards</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questioning</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the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boundaries</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science” – science as </a:t>
            </a:r>
            <a:r>
              <a:rPr lang="nb-NO" sz="1600" kern="1200" dirty="0" err="1">
                <a:solidFill>
                  <a:schemeClr val="tx1"/>
                </a:solidFill>
                <a:latin typeface="+mn-lt"/>
                <a:ea typeface="+mn-ea"/>
                <a:cs typeface="+mn-cs"/>
              </a:rPr>
              <a:t>one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kind</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knowledge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that</a:t>
            </a:r>
            <a:r>
              <a:rPr lang="nb-NO" sz="1600" kern="1200" dirty="0">
                <a:solidFill>
                  <a:schemeClr val="tx1"/>
                </a:solidFill>
                <a:latin typeface="+mn-lt"/>
                <a:ea typeface="+mn-ea"/>
                <a:cs typeface="+mn-cs"/>
              </a:rPr>
              <a:t> is not </a:t>
            </a:r>
            <a:r>
              <a:rPr lang="nb-NO" sz="1600" kern="1200" dirty="0" err="1">
                <a:solidFill>
                  <a:schemeClr val="tx1"/>
                </a:solidFill>
                <a:latin typeface="+mn-lt"/>
                <a:ea typeface="+mn-ea"/>
                <a:cs typeface="+mn-cs"/>
              </a:rPr>
              <a:t>easily</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demarcated</a:t>
            </a:r>
            <a:r>
              <a:rPr lang="nb-NO" sz="1600" kern="1200" dirty="0">
                <a:solidFill>
                  <a:schemeClr val="tx1"/>
                </a:solidFill>
                <a:latin typeface="+mn-lt"/>
                <a:ea typeface="+mn-ea"/>
                <a:cs typeface="+mn-cs"/>
              </a:rPr>
              <a:t> from </a:t>
            </a:r>
            <a:r>
              <a:rPr lang="nb-NO" sz="1600" kern="1200" dirty="0" err="1">
                <a:solidFill>
                  <a:schemeClr val="tx1"/>
                </a:solidFill>
                <a:latin typeface="+mn-lt"/>
                <a:ea typeface="+mn-ea"/>
                <a:cs typeface="+mn-cs"/>
              </a:rPr>
              <a:t>others</a:t>
            </a:r>
            <a:endParaRPr lang="nb-NO" sz="1600" kern="1200" dirty="0">
              <a:solidFill>
                <a:schemeClr val="tx1"/>
              </a:solidFill>
              <a:latin typeface="+mn-lt"/>
              <a:ea typeface="+mn-ea"/>
              <a:cs typeface="+mn-cs"/>
            </a:endParaRPr>
          </a:p>
          <a:p>
            <a:pPr marL="205740" indent="-205740" defTabSz="822960">
              <a:spcBef>
                <a:spcPts val="900"/>
              </a:spcBef>
            </a:pPr>
            <a:endParaRPr lang="nb-NO" sz="1600" kern="1200" dirty="0">
              <a:solidFill>
                <a:schemeClr val="tx1"/>
              </a:solidFill>
              <a:latin typeface="+mn-lt"/>
              <a:ea typeface="+mn-ea"/>
              <a:cs typeface="+mn-cs"/>
            </a:endParaRPr>
          </a:p>
          <a:p>
            <a:pPr marL="205740" indent="-205740" defTabSz="822960">
              <a:spcBef>
                <a:spcPts val="900"/>
              </a:spcBef>
            </a:pPr>
            <a:r>
              <a:rPr lang="nb-NO" sz="1600" kern="1200" dirty="0">
                <a:solidFill>
                  <a:schemeClr val="tx1"/>
                </a:solidFill>
                <a:latin typeface="+mn-lt"/>
                <a:ea typeface="+mn-ea"/>
                <a:cs typeface="+mn-cs"/>
              </a:rPr>
              <a:t>(</a:t>
            </a:r>
            <a:r>
              <a:rPr lang="nb-NO" sz="1600" kern="1200" dirty="0" err="1">
                <a:solidFill>
                  <a:schemeClr val="tx1"/>
                </a:solidFill>
                <a:latin typeface="+mn-lt"/>
                <a:ea typeface="+mn-ea"/>
                <a:cs typeface="+mn-cs"/>
              </a:rPr>
              <a:t>the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catalogue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of</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the</a:t>
            </a:r>
            <a:r>
              <a:rPr lang="nb-NO" sz="1600" kern="1200" dirty="0">
                <a:solidFill>
                  <a:schemeClr val="tx1"/>
                </a:solidFill>
                <a:latin typeface="+mn-lt"/>
                <a:ea typeface="+mn-ea"/>
                <a:cs typeface="+mn-cs"/>
              </a:rPr>
              <a:t> </a:t>
            </a:r>
            <a:r>
              <a:rPr lang="nb-NO" sz="1600" kern="1200" dirty="0" err="1">
                <a:solidFill>
                  <a:schemeClr val="tx1"/>
                </a:solidFill>
                <a:latin typeface="+mn-lt"/>
                <a:ea typeface="+mn-ea"/>
                <a:cs typeface="+mn-cs"/>
              </a:rPr>
              <a:t>exhibit</a:t>
            </a:r>
            <a:r>
              <a:rPr lang="nb-NO" sz="1600" kern="1200" dirty="0">
                <a:solidFill>
                  <a:schemeClr val="tx1"/>
                </a:solidFill>
                <a:latin typeface="+mn-lt"/>
                <a:ea typeface="+mn-ea"/>
                <a:cs typeface="+mn-cs"/>
              </a:rPr>
              <a:t> ”Islamsk kunnskap i kontekst” </a:t>
            </a:r>
            <a:r>
              <a:rPr lang="nb-NO" sz="1600" dirty="0"/>
              <a:t>at </a:t>
            </a:r>
            <a:r>
              <a:rPr lang="nb-NO" sz="1600" kern="1200" dirty="0">
                <a:solidFill>
                  <a:schemeClr val="tx1"/>
                </a:solidFill>
                <a:latin typeface="+mn-lt"/>
                <a:ea typeface="+mn-ea"/>
                <a:cs typeface="+mn-cs"/>
              </a:rPr>
              <a:t>Teknisk museum in 2013: </a:t>
            </a:r>
            <a:r>
              <a:rPr lang="nb-NO" sz="1600" kern="1200" dirty="0">
                <a:solidFill>
                  <a:schemeClr val="tx1"/>
                </a:solidFill>
                <a:latin typeface="+mn-lt"/>
                <a:ea typeface="+mn-ea"/>
                <a:cs typeface="+mn-cs"/>
                <a:hlinkClick r:id="rId2"/>
              </a:rPr>
              <a:t>https://www.tekniskmuseum.no/dokumentlager/utstillingene/avsluttede-utstillinger/132-ilmkatalogmedforside-mindre/file</a:t>
            </a:r>
            <a:r>
              <a:rPr lang="nb-NO" sz="1600" kern="1200" dirty="0">
                <a:solidFill>
                  <a:schemeClr val="tx1"/>
                </a:solidFill>
                <a:latin typeface="+mn-lt"/>
                <a:ea typeface="+mn-ea"/>
                <a:cs typeface="+mn-cs"/>
              </a:rPr>
              <a:t> )</a:t>
            </a:r>
          </a:p>
          <a:p>
            <a:pPr marL="205740" indent="-205740" defTabSz="822960">
              <a:spcBef>
                <a:spcPts val="900"/>
              </a:spcBef>
            </a:pPr>
            <a:endParaRPr lang="nb-NO" sz="1600" dirty="0"/>
          </a:p>
          <a:p>
            <a:pPr marL="205740" indent="-205740" defTabSz="822960">
              <a:spcBef>
                <a:spcPts val="900"/>
              </a:spcBef>
            </a:pPr>
            <a:r>
              <a:rPr lang="nb-NO" sz="1600" dirty="0"/>
              <a:t>More </a:t>
            </a:r>
            <a:r>
              <a:rPr lang="nb-NO" sz="1600" dirty="0" err="1"/>
              <a:t>about</a:t>
            </a:r>
            <a:r>
              <a:rPr lang="nb-NO" sz="1600" dirty="0"/>
              <a:t> </a:t>
            </a:r>
            <a:r>
              <a:rPr lang="nb-NO" sz="1600" dirty="0" err="1"/>
              <a:t>postcolonial</a:t>
            </a:r>
            <a:r>
              <a:rPr lang="nb-NO" sz="1600" dirty="0"/>
              <a:t> science and </a:t>
            </a:r>
            <a:r>
              <a:rPr lang="nb-NO" sz="1600" dirty="0" err="1"/>
              <a:t>history</a:t>
            </a:r>
            <a:r>
              <a:rPr lang="nb-NO" sz="1600" dirty="0"/>
              <a:t> later in </a:t>
            </a:r>
            <a:r>
              <a:rPr lang="nb-NO" sz="1600" dirty="0" err="1"/>
              <a:t>the</a:t>
            </a:r>
            <a:r>
              <a:rPr lang="nb-NO" sz="1600" dirty="0"/>
              <a:t> </a:t>
            </a:r>
            <a:r>
              <a:rPr lang="nb-NO" sz="1600" dirty="0" err="1"/>
              <a:t>course</a:t>
            </a:r>
            <a:endParaRPr lang="nb-NO" sz="1600" dirty="0"/>
          </a:p>
        </p:txBody>
      </p:sp>
      <p:pic>
        <p:nvPicPr>
          <p:cNvPr id="10" name="Plassholder for innhold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05269" y="2801829"/>
            <a:ext cx="2251522" cy="3922007"/>
          </a:xfr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234" y="1737360"/>
            <a:ext cx="2110113" cy="1524183"/>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4234" y="3261543"/>
            <a:ext cx="2167348" cy="193051"/>
          </a:xfrm>
          <a:prstGeom prst="rect">
            <a:avLst/>
          </a:prstGeom>
        </p:spPr>
      </p:pic>
    </p:spTree>
    <p:extLst>
      <p:ext uri="{BB962C8B-B14F-4D97-AF65-F5344CB8AC3E}">
        <p14:creationId xmlns:p14="http://schemas.microsoft.com/office/powerpoint/2010/main" val="146083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E107635-D719-4548-B6AC-F0548FED5D40}"/>
              </a:ext>
            </a:extLst>
          </p:cNvPr>
          <p:cNvSpPr>
            <a:spLocks noGrp="1"/>
          </p:cNvSpPr>
          <p:nvPr>
            <p:ph type="title"/>
          </p:nvPr>
        </p:nvSpPr>
        <p:spPr>
          <a:xfrm>
            <a:off x="838199" y="564211"/>
            <a:ext cx="4571999" cy="1165002"/>
          </a:xfrm>
        </p:spPr>
        <p:txBody>
          <a:bodyPr vert="horz" lIns="91440" tIns="45720" rIns="91440" bIns="45720" rtlCol="0" anchor="b">
            <a:normAutofit/>
          </a:bodyPr>
          <a:lstStyle/>
          <a:p>
            <a:r>
              <a:rPr lang="en-US" sz="3600" dirty="0"/>
              <a:t>Changing values in the scientific life</a:t>
            </a:r>
          </a:p>
        </p:txBody>
      </p:sp>
      <p:sp>
        <p:nvSpPr>
          <p:cNvPr id="3" name="Plassholder for innhold 2">
            <a:extLst>
              <a:ext uri="{FF2B5EF4-FFF2-40B4-BE49-F238E27FC236}">
                <a16:creationId xmlns:a16="http://schemas.microsoft.com/office/drawing/2014/main" id="{7E66E8BB-1190-8842-ADCA-992E2618EE53}"/>
              </a:ext>
            </a:extLst>
          </p:cNvPr>
          <p:cNvSpPr>
            <a:spLocks noGrp="1"/>
          </p:cNvSpPr>
          <p:nvPr>
            <p:ph sz="half" idx="1"/>
          </p:nvPr>
        </p:nvSpPr>
        <p:spPr>
          <a:xfrm>
            <a:off x="838198" y="1708391"/>
            <a:ext cx="6486215" cy="4123912"/>
          </a:xfrm>
        </p:spPr>
        <p:txBody>
          <a:bodyPr vert="horz" lIns="91440" tIns="45720" rIns="91440" bIns="45720" rtlCol="0">
            <a:noAutofit/>
          </a:bodyPr>
          <a:lstStyle/>
          <a:p>
            <a:r>
              <a:rPr lang="en-US" sz="1600" dirty="0"/>
              <a:t>Perhaps a point: Scientific values and valuations are very time and place bound even if they seem to have a long history</a:t>
            </a:r>
          </a:p>
          <a:p>
            <a:endParaRPr lang="en-US" sz="1600" dirty="0"/>
          </a:p>
          <a:p>
            <a:r>
              <a:rPr lang="en-US" sz="1600" dirty="0"/>
              <a:t>The value of objectivity</a:t>
            </a:r>
          </a:p>
          <a:p>
            <a:r>
              <a:rPr lang="en-US" sz="1600" dirty="0"/>
              <a:t>18th century: images (drawings, engravings) as interpretations that create order in the diversity of the natural world by representing the ideal, characteristic, naturalistic</a:t>
            </a:r>
          </a:p>
          <a:p>
            <a:r>
              <a:rPr lang="en-US" sz="1600" dirty="0"/>
              <a:t>19th century: images (mechanical reproduction) as non-subjective, not interpreted, “reproductions” of individual phenomena</a:t>
            </a:r>
          </a:p>
          <a:p>
            <a:r>
              <a:rPr lang="en-US" sz="1600" dirty="0"/>
              <a:t>20</a:t>
            </a:r>
            <a:r>
              <a:rPr lang="en-US" sz="1600" baseline="30000" dirty="0"/>
              <a:t>th</a:t>
            </a:r>
            <a:r>
              <a:rPr lang="en-US" sz="1600" dirty="0"/>
              <a:t> century: models and simulations (computer) of potential outcomes, interpreted, productions of futures?</a:t>
            </a:r>
          </a:p>
          <a:p>
            <a:endParaRPr lang="en-US" sz="1600" dirty="0"/>
          </a:p>
          <a:p>
            <a:r>
              <a:rPr lang="en-US" sz="1600" dirty="0"/>
              <a:t>The values of the scientific life is worth reflecting on and sometimes to challenge, but perhaps equally important to know that there are many values at play here. </a:t>
            </a:r>
          </a:p>
        </p:txBody>
      </p:sp>
      <p:pic>
        <p:nvPicPr>
          <p:cNvPr id="6" name="Plassholder for innhold 5" descr="Et bilde som inneholder tekst, stoff&#10;&#10;Automatisk generert beskrivelse">
            <a:extLst>
              <a:ext uri="{FF2B5EF4-FFF2-40B4-BE49-F238E27FC236}">
                <a16:creationId xmlns:a16="http://schemas.microsoft.com/office/drawing/2014/main" id="{E6B95EAB-B081-914D-AD2C-C1F0B36EEAA2}"/>
              </a:ext>
            </a:extLst>
          </p:cNvPr>
          <p:cNvPicPr>
            <a:picLocks noGrp="1" noChangeAspect="1"/>
          </p:cNvPicPr>
          <p:nvPr>
            <p:ph sz="half" idx="2"/>
          </p:nvPr>
        </p:nvPicPr>
        <p:blipFill rotWithShape="1">
          <a:blip r:embed="rId2"/>
          <a:srcRect t="12904" r="-2" b="12525"/>
          <a:stretch/>
        </p:blipFill>
        <p:spPr>
          <a:xfrm>
            <a:off x="7324414" y="1729213"/>
            <a:ext cx="4023290" cy="4123912"/>
          </a:xfrm>
          <a:prstGeom prst="rect">
            <a:avLst/>
          </a:prstGeom>
        </p:spPr>
      </p:pic>
      <p:sp>
        <p:nvSpPr>
          <p:cNvPr id="13" name="Rectangle 12">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79392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92350-8322-6151-4F24-CCF1CE859243}"/>
              </a:ext>
            </a:extLst>
          </p:cNvPr>
          <p:cNvSpPr>
            <a:spLocks noGrp="1"/>
          </p:cNvSpPr>
          <p:nvPr>
            <p:ph type="title"/>
          </p:nvPr>
        </p:nvSpPr>
        <p:spPr/>
        <p:txBody>
          <a:bodyPr/>
          <a:lstStyle/>
          <a:p>
            <a:r>
              <a:rPr lang="nb-NO" dirty="0" err="1"/>
              <a:t>Discuss</a:t>
            </a:r>
            <a:r>
              <a:rPr lang="nb-NO" dirty="0"/>
              <a:t>		</a:t>
            </a:r>
          </a:p>
        </p:txBody>
      </p:sp>
      <p:sp>
        <p:nvSpPr>
          <p:cNvPr id="3" name="Plassholder for innhold 2">
            <a:extLst>
              <a:ext uri="{FF2B5EF4-FFF2-40B4-BE49-F238E27FC236}">
                <a16:creationId xmlns:a16="http://schemas.microsoft.com/office/drawing/2014/main" id="{6392792A-B354-4267-9DC5-283500EE6D56}"/>
              </a:ext>
            </a:extLst>
          </p:cNvPr>
          <p:cNvSpPr>
            <a:spLocks noGrp="1"/>
          </p:cNvSpPr>
          <p:nvPr>
            <p:ph idx="1"/>
          </p:nvPr>
        </p:nvSpPr>
        <p:spPr/>
        <p:txBody>
          <a:bodyPr/>
          <a:lstStyle/>
          <a:p>
            <a:endParaRPr lang="nb-NO" dirty="0"/>
          </a:p>
          <a:p>
            <a:endParaRPr lang="nb-NO" dirty="0"/>
          </a:p>
          <a:p>
            <a:r>
              <a:rPr lang="nb-NO" dirty="0" err="1"/>
              <a:t>What</a:t>
            </a:r>
            <a:r>
              <a:rPr lang="nb-NO" dirty="0"/>
              <a:t> </a:t>
            </a:r>
            <a:r>
              <a:rPr lang="nb-NO" dirty="0" err="1"/>
              <a:t>kind</a:t>
            </a:r>
            <a:r>
              <a:rPr lang="nb-NO" dirty="0"/>
              <a:t> </a:t>
            </a:r>
            <a:r>
              <a:rPr lang="nb-NO" dirty="0" err="1"/>
              <a:t>of</a:t>
            </a:r>
            <a:r>
              <a:rPr lang="nb-NO" dirty="0"/>
              <a:t> </a:t>
            </a:r>
            <a:r>
              <a:rPr lang="nb-NO" dirty="0" err="1"/>
              <a:t>scientific</a:t>
            </a:r>
            <a:r>
              <a:rPr lang="nb-NO" dirty="0"/>
              <a:t> person is </a:t>
            </a:r>
            <a:r>
              <a:rPr lang="nb-NO" dirty="0" err="1"/>
              <a:t>valued</a:t>
            </a:r>
            <a:r>
              <a:rPr lang="nb-NO" dirty="0"/>
              <a:t> in </a:t>
            </a:r>
            <a:r>
              <a:rPr lang="nb-NO" dirty="0" err="1"/>
              <a:t>your</a:t>
            </a:r>
            <a:r>
              <a:rPr lang="nb-NO" dirty="0"/>
              <a:t> </a:t>
            </a:r>
            <a:r>
              <a:rPr lang="nb-NO" dirty="0" err="1"/>
              <a:t>field</a:t>
            </a:r>
            <a:r>
              <a:rPr lang="nb-NO" dirty="0"/>
              <a:t>?</a:t>
            </a:r>
          </a:p>
          <a:p>
            <a:r>
              <a:rPr lang="nb-NO" dirty="0" err="1"/>
              <a:t>What</a:t>
            </a:r>
            <a:r>
              <a:rPr lang="nb-NO" dirty="0"/>
              <a:t> </a:t>
            </a:r>
            <a:r>
              <a:rPr lang="nb-NO" dirty="0" err="1"/>
              <a:t>kind</a:t>
            </a:r>
            <a:r>
              <a:rPr lang="nb-NO" dirty="0"/>
              <a:t> </a:t>
            </a:r>
            <a:r>
              <a:rPr lang="nb-NO" dirty="0" err="1"/>
              <a:t>of</a:t>
            </a:r>
            <a:r>
              <a:rPr lang="nb-NO" dirty="0"/>
              <a:t> </a:t>
            </a:r>
            <a:r>
              <a:rPr lang="nb-NO" dirty="0" err="1"/>
              <a:t>scientific</a:t>
            </a:r>
            <a:r>
              <a:rPr lang="nb-NO" dirty="0"/>
              <a:t> person do </a:t>
            </a:r>
            <a:r>
              <a:rPr lang="nb-NO" dirty="0" err="1"/>
              <a:t>you</a:t>
            </a:r>
            <a:r>
              <a:rPr lang="nb-NO" dirty="0"/>
              <a:t> </a:t>
            </a:r>
            <a:r>
              <a:rPr lang="nb-NO" dirty="0" err="1"/>
              <a:t>want</a:t>
            </a:r>
            <a:r>
              <a:rPr lang="nb-NO" dirty="0"/>
              <a:t> to be? </a:t>
            </a:r>
          </a:p>
          <a:p>
            <a:r>
              <a:rPr lang="nb-NO" dirty="0" err="1"/>
              <a:t>Why</a:t>
            </a:r>
            <a:r>
              <a:rPr lang="nb-NO" dirty="0"/>
              <a:t> is a </a:t>
            </a:r>
            <a:r>
              <a:rPr lang="nb-NO" dirty="0" err="1"/>
              <a:t>PhD</a:t>
            </a:r>
            <a:r>
              <a:rPr lang="nb-NO" dirty="0"/>
              <a:t> </a:t>
            </a:r>
            <a:r>
              <a:rPr lang="nb-NO" dirty="0" err="1"/>
              <a:t>important</a:t>
            </a:r>
            <a:r>
              <a:rPr lang="nb-NO" dirty="0"/>
              <a:t> to </a:t>
            </a:r>
            <a:r>
              <a:rPr lang="nb-NO" dirty="0" err="1"/>
              <a:t>you</a:t>
            </a:r>
            <a:r>
              <a:rPr lang="nb-NO" dirty="0"/>
              <a:t>?</a:t>
            </a:r>
          </a:p>
          <a:p>
            <a:r>
              <a:rPr lang="nb-NO" dirty="0"/>
              <a:t>In </a:t>
            </a:r>
            <a:r>
              <a:rPr lang="nb-NO" dirty="0" err="1"/>
              <a:t>what</a:t>
            </a:r>
            <a:r>
              <a:rPr lang="nb-NO" dirty="0"/>
              <a:t> </a:t>
            </a:r>
            <a:r>
              <a:rPr lang="nb-NO" dirty="0" err="1"/>
              <a:t>way</a:t>
            </a:r>
            <a:r>
              <a:rPr lang="nb-NO" dirty="0"/>
              <a:t> </a:t>
            </a:r>
            <a:r>
              <a:rPr lang="nb-NO" dirty="0" err="1"/>
              <a:t>does</a:t>
            </a:r>
            <a:r>
              <a:rPr lang="nb-NO" dirty="0"/>
              <a:t> </a:t>
            </a:r>
            <a:r>
              <a:rPr lang="nb-NO" dirty="0" err="1"/>
              <a:t>your</a:t>
            </a:r>
            <a:r>
              <a:rPr lang="nb-NO" dirty="0"/>
              <a:t> </a:t>
            </a:r>
            <a:r>
              <a:rPr lang="nb-NO" dirty="0" err="1"/>
              <a:t>PhD-life</a:t>
            </a:r>
            <a:r>
              <a:rPr lang="nb-NO" dirty="0"/>
              <a:t> </a:t>
            </a:r>
            <a:r>
              <a:rPr lang="nb-NO" dirty="0" err="1"/>
              <a:t>differ</a:t>
            </a:r>
            <a:r>
              <a:rPr lang="nb-NO" dirty="0"/>
              <a:t>?</a:t>
            </a:r>
          </a:p>
        </p:txBody>
      </p:sp>
    </p:spTree>
    <p:extLst>
      <p:ext uri="{BB962C8B-B14F-4D97-AF65-F5344CB8AC3E}">
        <p14:creationId xmlns:p14="http://schemas.microsoft.com/office/powerpoint/2010/main" val="208035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1BC8DF8-B85D-8142-B6C5-B2086C392774}"/>
              </a:ext>
            </a:extLst>
          </p:cNvPr>
          <p:cNvSpPr>
            <a:spLocks noGrp="1"/>
          </p:cNvSpPr>
          <p:nvPr>
            <p:ph type="title"/>
          </p:nvPr>
        </p:nvSpPr>
        <p:spPr>
          <a:xfrm>
            <a:off x="612648" y="365125"/>
            <a:ext cx="5295015" cy="2063808"/>
          </a:xfrm>
        </p:spPr>
        <p:txBody>
          <a:bodyPr vert="horz" lIns="91440" tIns="45720" rIns="91440" bIns="45720" rtlCol="0" anchor="b">
            <a:normAutofit/>
          </a:bodyPr>
          <a:lstStyle/>
          <a:p>
            <a:r>
              <a:rPr lang="en-US" sz="5400"/>
              <a:t>Readings </a:t>
            </a:r>
          </a:p>
        </p:txBody>
      </p:sp>
      <p:sp>
        <p:nvSpPr>
          <p:cNvPr id="19"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ssholder for innhold 7">
            <a:extLst>
              <a:ext uri="{FF2B5EF4-FFF2-40B4-BE49-F238E27FC236}">
                <a16:creationId xmlns:a16="http://schemas.microsoft.com/office/drawing/2014/main" id="{C7C762B5-94A0-B84F-9DAF-6E8607ECF52B}"/>
              </a:ext>
            </a:extLst>
          </p:cNvPr>
          <p:cNvSpPr>
            <a:spLocks noGrp="1"/>
          </p:cNvSpPr>
          <p:nvPr>
            <p:ph sz="half" idx="4294967295"/>
          </p:nvPr>
        </p:nvSpPr>
        <p:spPr>
          <a:xfrm>
            <a:off x="612648" y="2908005"/>
            <a:ext cx="5295015" cy="3268957"/>
          </a:xfrm>
        </p:spPr>
        <p:txBody>
          <a:bodyPr vert="horz" lIns="91440" tIns="45720" rIns="91440" bIns="45720" rtlCol="0">
            <a:normAutofit/>
          </a:bodyPr>
          <a:lstStyle/>
          <a:p>
            <a:endParaRPr lang="en-US" sz="2200"/>
          </a:p>
          <a:p>
            <a:pPr marL="0" indent="0">
              <a:buNone/>
            </a:pPr>
            <a:r>
              <a:rPr lang="en-GB" sz="2200" b="1" i="1"/>
              <a:t> </a:t>
            </a:r>
            <a:endParaRPr lang="nb-NO" sz="2200" b="1"/>
          </a:p>
          <a:p>
            <a:pPr marL="0"/>
            <a:endParaRPr lang="en-US" sz="2200"/>
          </a:p>
        </p:txBody>
      </p:sp>
      <p:pic>
        <p:nvPicPr>
          <p:cNvPr id="10" name="Plassholder for innhold 9" descr="Et bilde som inneholder bygning&#10;&#10;Automatisk generert beskrivelse">
            <a:extLst>
              <a:ext uri="{FF2B5EF4-FFF2-40B4-BE49-F238E27FC236}">
                <a16:creationId xmlns:a16="http://schemas.microsoft.com/office/drawing/2014/main" id="{E9A9261A-F4ED-F64D-BEDB-82918E7CE942}"/>
              </a:ext>
            </a:extLst>
          </p:cNvPr>
          <p:cNvPicPr>
            <a:picLocks noGrp="1" noChangeAspect="1"/>
          </p:cNvPicPr>
          <p:nvPr>
            <p:ph idx="1"/>
          </p:nvPr>
        </p:nvPicPr>
        <p:blipFill>
          <a:blip r:embed="rId2"/>
          <a:stretch>
            <a:fillRect/>
          </a:stretch>
        </p:blipFill>
        <p:spPr>
          <a:xfrm>
            <a:off x="6742713" y="362384"/>
            <a:ext cx="1910973" cy="2884488"/>
          </a:xfrm>
          <a:prstGeom prst="rect">
            <a:avLst/>
          </a:prstGeom>
        </p:spPr>
      </p:pic>
      <p:pic>
        <p:nvPicPr>
          <p:cNvPr id="12" name="Bilde 11" descr="Et bilde som inneholder tekst, foto, sitter, mann&#10;&#10;Automatisk generert beskrivelse">
            <a:extLst>
              <a:ext uri="{FF2B5EF4-FFF2-40B4-BE49-F238E27FC236}">
                <a16:creationId xmlns:a16="http://schemas.microsoft.com/office/drawing/2014/main" id="{6C726309-E9E3-1740-9E2F-1055EA149239}"/>
              </a:ext>
            </a:extLst>
          </p:cNvPr>
          <p:cNvPicPr>
            <a:picLocks noChangeAspect="1"/>
          </p:cNvPicPr>
          <p:nvPr/>
        </p:nvPicPr>
        <p:blipFill>
          <a:blip r:embed="rId3"/>
          <a:stretch>
            <a:fillRect/>
          </a:stretch>
        </p:blipFill>
        <p:spPr>
          <a:xfrm>
            <a:off x="9566226" y="362383"/>
            <a:ext cx="1919808" cy="2884489"/>
          </a:xfrm>
          <a:prstGeom prst="rect">
            <a:avLst/>
          </a:prstGeom>
        </p:spPr>
      </p:pic>
      <p:pic>
        <p:nvPicPr>
          <p:cNvPr id="4" name="Bilde 3" descr="Et bilde som inneholder tekst&#10;&#10;Automatisk generert beskrivelse">
            <a:extLst>
              <a:ext uri="{FF2B5EF4-FFF2-40B4-BE49-F238E27FC236}">
                <a16:creationId xmlns:a16="http://schemas.microsoft.com/office/drawing/2014/main" id="{BD23380F-322A-9D4B-930D-5DBCCC77311E}"/>
              </a:ext>
            </a:extLst>
          </p:cNvPr>
          <p:cNvPicPr>
            <a:picLocks noChangeAspect="1"/>
          </p:cNvPicPr>
          <p:nvPr/>
        </p:nvPicPr>
        <p:blipFill>
          <a:blip r:embed="rId4"/>
          <a:stretch>
            <a:fillRect/>
          </a:stretch>
        </p:blipFill>
        <p:spPr>
          <a:xfrm>
            <a:off x="7348893" y="3426258"/>
            <a:ext cx="3526544" cy="2750705"/>
          </a:xfrm>
          <a:prstGeom prst="rect">
            <a:avLst/>
          </a:prstGeom>
        </p:spPr>
      </p:pic>
    </p:spTree>
    <p:extLst>
      <p:ext uri="{BB962C8B-B14F-4D97-AF65-F5344CB8AC3E}">
        <p14:creationId xmlns:p14="http://schemas.microsoft.com/office/powerpoint/2010/main" val="389060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9B72A0F-49F6-FF49-B1A3-007215D14921}"/>
              </a:ext>
            </a:extLst>
          </p:cNvPr>
          <p:cNvSpPr>
            <a:spLocks noGrp="1"/>
          </p:cNvSpPr>
          <p:nvPr>
            <p:ph type="title"/>
          </p:nvPr>
        </p:nvSpPr>
        <p:spPr>
          <a:xfrm>
            <a:off x="1115568" y="548640"/>
            <a:ext cx="10168128" cy="1179576"/>
          </a:xfrm>
        </p:spPr>
        <p:txBody>
          <a:bodyPr>
            <a:normAutofit/>
          </a:bodyPr>
          <a:lstStyle/>
          <a:p>
            <a:r>
              <a:rPr lang="nb-NO" sz="4000"/>
              <a:t>Science, a difficult category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24F17EFF-57FA-564D-A811-CCB66BB7D12F}"/>
              </a:ext>
            </a:extLst>
          </p:cNvPr>
          <p:cNvSpPr>
            <a:spLocks noGrp="1"/>
          </p:cNvSpPr>
          <p:nvPr>
            <p:ph idx="1"/>
          </p:nvPr>
        </p:nvSpPr>
        <p:spPr>
          <a:xfrm>
            <a:off x="1115568" y="2481943"/>
            <a:ext cx="10168128" cy="3695020"/>
          </a:xfrm>
        </p:spPr>
        <p:txBody>
          <a:bodyPr>
            <a:normAutofit/>
          </a:bodyPr>
          <a:lstStyle/>
          <a:p>
            <a:pPr marL="0" indent="0">
              <a:spcBef>
                <a:spcPts val="0"/>
              </a:spcBef>
              <a:buNone/>
              <a:defRPr/>
            </a:pPr>
            <a:endParaRPr lang="nb-NO" altLang="nb-NO" sz="1500"/>
          </a:p>
          <a:p>
            <a:pPr marL="274238" indent="-274238">
              <a:spcBef>
                <a:spcPts val="0"/>
              </a:spcBef>
              <a:buFont typeface="Wingdings 2"/>
              <a:buChar char=""/>
              <a:defRPr/>
            </a:pPr>
            <a:r>
              <a:rPr lang="nb-NO" altLang="nb-NO" sz="1500"/>
              <a:t>Internalist perspectives: science is based on a particular cognitive rationality that can be found in its methods.  </a:t>
            </a:r>
          </a:p>
          <a:p>
            <a:pPr marL="426645" lvl="1" indent="0">
              <a:spcBef>
                <a:spcPts val="0"/>
              </a:spcBef>
              <a:buNone/>
              <a:defRPr/>
            </a:pPr>
            <a:r>
              <a:rPr lang="nb-NO" altLang="nb-NO" sz="1500">
                <a:sym typeface="Wingdings" pitchFamily="2" charset="2"/>
              </a:rPr>
              <a:t>- If the foundation is good (rational thinking) and the methods used are good and used right, then we get facts/true results</a:t>
            </a:r>
          </a:p>
          <a:p>
            <a:pPr marL="0" indent="0">
              <a:spcBef>
                <a:spcPts val="0"/>
              </a:spcBef>
              <a:buNone/>
              <a:defRPr/>
            </a:pPr>
            <a:endParaRPr lang="nb-NO" altLang="nb-NO" sz="1500">
              <a:sym typeface="Wingdings" pitchFamily="2" charset="2"/>
            </a:endParaRPr>
          </a:p>
          <a:p>
            <a:pPr marL="274238" indent="-274238">
              <a:spcBef>
                <a:spcPts val="0"/>
              </a:spcBef>
              <a:buFont typeface="Wingdings 2"/>
              <a:buChar char=""/>
              <a:defRPr/>
            </a:pPr>
            <a:r>
              <a:rPr lang="nb-NO" altLang="nb-NO" sz="1500"/>
              <a:t>Externalist perspectives: Little, if anything, separates science from other practices (= different kinds of relativism/postmodernism) ulike typer relativisme/ postmodernisme)</a:t>
            </a:r>
          </a:p>
          <a:p>
            <a:pPr marL="426645" lvl="1" indent="0">
              <a:spcBef>
                <a:spcPts val="0"/>
              </a:spcBef>
              <a:buNone/>
              <a:defRPr/>
            </a:pPr>
            <a:r>
              <a:rPr lang="en-GB" altLang="nb-NO" sz="1500"/>
              <a:t>- Science is a product of cultural and societal aspects of it own time </a:t>
            </a:r>
            <a:r>
              <a:rPr lang="en-GB" altLang="nb-NO" sz="1500">
                <a:sym typeface="Wingdings" panose="05000000000000000000" pitchFamily="2" charset="2"/>
              </a:rPr>
              <a:t> Scientific knowledge is only an expression of power relations; gender, class, ethnicity, values and interests etc.</a:t>
            </a:r>
            <a:endParaRPr lang="nb-NO" altLang="nb-NO" sz="1500"/>
          </a:p>
          <a:p>
            <a:pPr marL="426645" lvl="1" indent="0">
              <a:spcBef>
                <a:spcPts val="0"/>
              </a:spcBef>
              <a:buNone/>
              <a:defRPr/>
            </a:pPr>
            <a:endParaRPr lang="nb-NO" altLang="nb-NO" sz="1500"/>
          </a:p>
          <a:p>
            <a:pPr marL="274238" indent="-274238">
              <a:spcBef>
                <a:spcPts val="0"/>
              </a:spcBef>
              <a:buFont typeface="Wingdings 2"/>
              <a:buChar char=""/>
              <a:defRPr/>
            </a:pPr>
            <a:r>
              <a:rPr lang="nb-NO" altLang="nb-NO" sz="1500"/>
              <a:t>Both understandings are problematic in that they don’t really care about the production of science, about practice</a:t>
            </a:r>
          </a:p>
          <a:p>
            <a:pPr marL="0" indent="0">
              <a:spcBef>
                <a:spcPts val="0"/>
              </a:spcBef>
              <a:buNone/>
              <a:defRPr/>
            </a:pPr>
            <a:endParaRPr lang="nb-NO" altLang="nb-NO" sz="1500"/>
          </a:p>
          <a:p>
            <a:pPr marL="274238" indent="-274238">
              <a:spcBef>
                <a:spcPts val="0"/>
              </a:spcBef>
              <a:buFont typeface="Wingdings 2"/>
              <a:buChar char=""/>
              <a:defRPr/>
            </a:pPr>
            <a:r>
              <a:rPr lang="nb-NO" altLang="nb-NO" sz="1500">
                <a:sym typeface="Wingdings" pitchFamily="2" charset="2"/>
              </a:rPr>
              <a:t>Focus on people, perspectives, money, equipment, resources and/or what is produced (facts, truth)</a:t>
            </a:r>
          </a:p>
          <a:p>
            <a:pPr marL="274238" indent="-274238">
              <a:spcBef>
                <a:spcPts val="0"/>
              </a:spcBef>
              <a:buFont typeface="Wingdings 2"/>
              <a:buChar char=""/>
              <a:defRPr/>
            </a:pPr>
            <a:endParaRPr lang="nb-NO" altLang="nb-NO" sz="1500">
              <a:sym typeface="Wingdings" pitchFamily="2" charset="2"/>
            </a:endParaRPr>
          </a:p>
          <a:p>
            <a:pPr marL="274238" indent="-274238">
              <a:spcBef>
                <a:spcPts val="0"/>
              </a:spcBef>
              <a:buFont typeface="Wingdings 2"/>
              <a:buChar char=""/>
              <a:defRPr/>
            </a:pPr>
            <a:r>
              <a:rPr lang="nb-NO" altLang="nb-NO" sz="1500">
                <a:sym typeface="Wingdings" pitchFamily="2" charset="2"/>
              </a:rPr>
              <a:t>Also, can there really be a history of science? Science, vitenskap, wissenschaft etc.</a:t>
            </a:r>
          </a:p>
          <a:p>
            <a:pPr marL="274320" indent="-274320">
              <a:spcBef>
                <a:spcPts val="580"/>
              </a:spcBef>
              <a:buNone/>
              <a:defRPr/>
            </a:pPr>
            <a:endParaRPr lang="nb-NO" altLang="nb-NO" sz="1500">
              <a:sym typeface="Wingdings" pitchFamily="2" charset="2"/>
            </a:endParaRPr>
          </a:p>
          <a:p>
            <a:pPr>
              <a:buFontTx/>
              <a:buChar char="-"/>
            </a:pPr>
            <a:endParaRPr lang="nb-NO" sz="1500"/>
          </a:p>
        </p:txBody>
      </p:sp>
    </p:spTree>
    <p:extLst>
      <p:ext uri="{BB962C8B-B14F-4D97-AF65-F5344CB8AC3E}">
        <p14:creationId xmlns:p14="http://schemas.microsoft.com/office/powerpoint/2010/main" val="7452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93EFB04-A8E9-DB4F-AD51-A1AE675B480A}"/>
              </a:ext>
            </a:extLst>
          </p:cNvPr>
          <p:cNvSpPr>
            <a:spLocks noGrp="1"/>
          </p:cNvSpPr>
          <p:nvPr>
            <p:ph type="title"/>
          </p:nvPr>
        </p:nvSpPr>
        <p:spPr>
          <a:xfrm>
            <a:off x="1115568" y="548640"/>
            <a:ext cx="10168128" cy="1179576"/>
          </a:xfrm>
        </p:spPr>
        <p:txBody>
          <a:bodyPr>
            <a:normAutofit/>
          </a:bodyPr>
          <a:lstStyle/>
          <a:p>
            <a:r>
              <a:rPr lang="nb-NO" sz="4000"/>
              <a:t>Science according to STS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CC4BD488-DDF2-EE45-A7D7-7B5E16CE002B}"/>
              </a:ext>
            </a:extLst>
          </p:cNvPr>
          <p:cNvSpPr>
            <a:spLocks noGrp="1"/>
          </p:cNvSpPr>
          <p:nvPr>
            <p:ph idx="1"/>
          </p:nvPr>
        </p:nvSpPr>
        <p:spPr>
          <a:xfrm>
            <a:off x="1115568" y="2481943"/>
            <a:ext cx="10168128" cy="3695020"/>
          </a:xfrm>
        </p:spPr>
        <p:txBody>
          <a:bodyPr>
            <a:normAutofit/>
          </a:bodyPr>
          <a:lstStyle/>
          <a:p>
            <a:pPr marL="273600" indent="-273600">
              <a:spcBef>
                <a:spcPts val="580"/>
              </a:spcBef>
              <a:buFont typeface="Wingdings 2"/>
              <a:buChar char=""/>
              <a:defRPr/>
            </a:pPr>
            <a:r>
              <a:rPr lang="nb-NO" altLang="nb-NO" sz="2200"/>
              <a:t>Critical to the humanities and social sciences for not studying the production of knowledge</a:t>
            </a:r>
          </a:p>
          <a:p>
            <a:pPr marL="273600" indent="-273600">
              <a:spcBef>
                <a:spcPts val="580"/>
              </a:spcBef>
              <a:buFont typeface="Wingdings 2"/>
              <a:buChar char=""/>
              <a:defRPr/>
            </a:pPr>
            <a:r>
              <a:rPr lang="nb-NO" altLang="nb-NO" sz="2200"/>
              <a:t>Using historical and social scientific methods, they wanted to empirically investigate what scientists do when they do research. Research as a concrete practice</a:t>
            </a:r>
            <a:endParaRPr lang="nb-NO" altLang="nb-NO" sz="2200">
              <a:sym typeface="Wingdings" pitchFamily="2" charset="2"/>
            </a:endParaRPr>
          </a:p>
          <a:p>
            <a:pPr marL="273600" indent="-273600">
              <a:spcBef>
                <a:spcPts val="580"/>
              </a:spcBef>
              <a:buFont typeface="Wingdings 2"/>
              <a:buChar char=""/>
              <a:defRPr/>
            </a:pPr>
            <a:r>
              <a:rPr lang="nb-NO" altLang="nb-NO" sz="2200"/>
              <a:t>Followed Kuhn in his claim that both methods/cognitive and social/cultural mechanisms are at work in scientific communities and research, and stated that both should be studied simultaneously</a:t>
            </a:r>
          </a:p>
          <a:p>
            <a:pPr marL="273600" indent="-273600">
              <a:spcBef>
                <a:spcPts val="580"/>
              </a:spcBef>
              <a:buFont typeface="Wingdings 2"/>
              <a:buChar char=""/>
              <a:defRPr/>
            </a:pPr>
            <a:r>
              <a:rPr lang="nb-NO" altLang="nb-NO" sz="2200"/>
              <a:t>Wanted to get passed both cognitive and social apriori claims by investigating them empirically</a:t>
            </a:r>
          </a:p>
          <a:p>
            <a:pPr marL="273600" indent="-273600">
              <a:spcBef>
                <a:spcPts val="580"/>
              </a:spcBef>
              <a:buFont typeface="Wingdings 2"/>
              <a:buChar char=""/>
              <a:defRPr/>
            </a:pPr>
            <a:r>
              <a:rPr lang="nb-NO" altLang="nb-NO" sz="2200">
                <a:sym typeface="Wingdings" pitchFamily="2" charset="2"/>
              </a:rPr>
              <a:t>As other phenomena, science is something that is made, used and works in the world</a:t>
            </a:r>
            <a:endParaRPr lang="nb-NO" sz="2200"/>
          </a:p>
        </p:txBody>
      </p:sp>
    </p:spTree>
    <p:extLst>
      <p:ext uri="{BB962C8B-B14F-4D97-AF65-F5344CB8AC3E}">
        <p14:creationId xmlns:p14="http://schemas.microsoft.com/office/powerpoint/2010/main" val="268631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72D3C54-7474-7B4C-ACE3-590E6991386C}"/>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a:t>Shapins history of science</a:t>
            </a:r>
          </a:p>
        </p:txBody>
      </p:sp>
      <p:sp>
        <p:nvSpPr>
          <p:cNvPr id="13" name="Rectangle 12">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771AA82F-EEF5-3F49-8E8D-E23F3A5925E4}"/>
              </a:ext>
            </a:extLst>
          </p:cNvPr>
          <p:cNvSpPr>
            <a:spLocks noGrp="1"/>
          </p:cNvSpPr>
          <p:nvPr>
            <p:ph sz="half" idx="1"/>
          </p:nvPr>
        </p:nvSpPr>
        <p:spPr>
          <a:xfrm>
            <a:off x="639270" y="3355848"/>
            <a:ext cx="6244957" cy="2825496"/>
          </a:xfrm>
        </p:spPr>
        <p:txBody>
          <a:bodyPr vert="horz" lIns="91440" tIns="45720" rIns="91440" bIns="45720" rtlCol="0">
            <a:normAutofit/>
          </a:bodyPr>
          <a:lstStyle/>
          <a:p>
            <a:pPr>
              <a:buClr>
                <a:srgbClr val="364F48"/>
              </a:buClr>
            </a:pPr>
            <a:r>
              <a:rPr lang="en-US" sz="1700"/>
              <a:t>The role of science and scientists, what they do when they produce knowledge, why they do it, how scientific practice is linked to both internal and external forces, needs, beliefs and interests</a:t>
            </a:r>
          </a:p>
          <a:p>
            <a:pPr>
              <a:buClr>
                <a:srgbClr val="364F48"/>
              </a:buClr>
            </a:pPr>
            <a:endParaRPr lang="en-US" sz="1700"/>
          </a:p>
          <a:p>
            <a:pPr>
              <a:buClr>
                <a:srgbClr val="364F48"/>
              </a:buClr>
            </a:pPr>
            <a:r>
              <a:rPr lang="en-US" sz="1700"/>
              <a:t>Science is never pure – neither researchers or scientific practice should be separated from the contexts they are part of</a:t>
            </a:r>
          </a:p>
          <a:p>
            <a:pPr>
              <a:buClr>
                <a:srgbClr val="364F48"/>
              </a:buClr>
            </a:pPr>
            <a:endParaRPr lang="en-US" sz="1700"/>
          </a:p>
          <a:p>
            <a:pPr>
              <a:buClr>
                <a:srgbClr val="364F48"/>
              </a:buClr>
            </a:pPr>
            <a:r>
              <a:rPr lang="en-US" sz="1700"/>
              <a:t>Cultural history of science</a:t>
            </a:r>
          </a:p>
        </p:txBody>
      </p:sp>
      <p:pic>
        <p:nvPicPr>
          <p:cNvPr id="6" name="Plassholder for innhold 5" descr="Et bilde som inneholder tekst, foto, sitter, mann&#10;&#10;Automatisk generert beskrivelse">
            <a:extLst>
              <a:ext uri="{FF2B5EF4-FFF2-40B4-BE49-F238E27FC236}">
                <a16:creationId xmlns:a16="http://schemas.microsoft.com/office/drawing/2014/main" id="{9DFAE0BC-1366-0D4A-B473-06927934225B}"/>
              </a:ext>
            </a:extLst>
          </p:cNvPr>
          <p:cNvPicPr>
            <a:picLocks noGrp="1" noChangeAspect="1"/>
          </p:cNvPicPr>
          <p:nvPr>
            <p:ph sz="half" idx="2"/>
          </p:nvPr>
        </p:nvPicPr>
        <p:blipFill rotWithShape="1">
          <a:blip r:embed="rId2"/>
          <a:srcRect t="7384" r="-1" b="969"/>
          <a:stretch/>
        </p:blipFill>
        <p:spPr>
          <a:xfrm>
            <a:off x="7684007" y="603504"/>
            <a:ext cx="4050792" cy="5577840"/>
          </a:xfrm>
          <a:prstGeom prst="rect">
            <a:avLst/>
          </a:prstGeom>
        </p:spPr>
      </p:pic>
    </p:spTree>
    <p:extLst>
      <p:ext uri="{BB962C8B-B14F-4D97-AF65-F5344CB8AC3E}">
        <p14:creationId xmlns:p14="http://schemas.microsoft.com/office/powerpoint/2010/main" val="109100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a:t>8 points for ‘lowering the tone’</a:t>
            </a:r>
          </a:p>
        </p:txBody>
      </p:sp>
      <p:sp>
        <p:nvSpPr>
          <p:cNvPr id="3" name="Content Placeholder 2"/>
          <p:cNvSpPr>
            <a:spLocks noGrp="1"/>
          </p:cNvSpPr>
          <p:nvPr>
            <p:ph idx="1"/>
          </p:nvPr>
        </p:nvSpPr>
        <p:spPr>
          <a:xfrm>
            <a:off x="838200" y="1929384"/>
            <a:ext cx="10515600" cy="4251960"/>
          </a:xfrm>
        </p:spPr>
        <p:txBody>
          <a:bodyPr>
            <a:normAutofit/>
          </a:bodyPr>
          <a:lstStyle/>
          <a:p>
            <a:r>
              <a:rPr lang="en-US" sz="2200"/>
              <a:t>Focus on context and to study the past on its own terms</a:t>
            </a:r>
          </a:p>
          <a:p>
            <a:endParaRPr lang="en-US" sz="2200"/>
          </a:p>
          <a:p>
            <a:r>
              <a:rPr lang="en-US" sz="2200"/>
              <a:t>Move away from handing out ‘medals for modernity’ to scientific heroes</a:t>
            </a:r>
          </a:p>
          <a:p>
            <a:endParaRPr lang="en-US" sz="2200"/>
          </a:p>
          <a:p>
            <a:r>
              <a:rPr lang="en-US" sz="2200"/>
              <a:t>Science can be studied just like other practices and institutions in society, and the scientists are ordinary humans</a:t>
            </a:r>
          </a:p>
        </p:txBody>
      </p:sp>
    </p:spTree>
    <p:extLst>
      <p:ext uri="{BB962C8B-B14F-4D97-AF65-F5344CB8AC3E}">
        <p14:creationId xmlns:p14="http://schemas.microsoft.com/office/powerpoint/2010/main" val="128943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C980D6-1E49-6644-BC52-3FAEE95F923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1</a:t>
            </a:r>
          </a:p>
        </p:txBody>
      </p:sp>
      <p:sp>
        <p:nvSpPr>
          <p:cNvPr id="3" name="Plassholder for innhold 2">
            <a:extLst>
              <a:ext uri="{FF2B5EF4-FFF2-40B4-BE49-F238E27FC236}">
                <a16:creationId xmlns:a16="http://schemas.microsoft.com/office/drawing/2014/main" id="{87498DD4-39E7-3141-A1DE-5C5A46D2B824}"/>
              </a:ext>
            </a:extLst>
          </p:cNvPr>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a:p>
          <a:p>
            <a:r>
              <a:rPr lang="en-US" sz="2200"/>
              <a:t>Science happens in, not outside historical time.</a:t>
            </a:r>
          </a:p>
          <a:p>
            <a:endParaRPr lang="en-US" sz="2200"/>
          </a:p>
          <a:p>
            <a:r>
              <a:rPr lang="en-US" sz="2200"/>
              <a:t>Has a deep historicity and its apparent transcendence is itself a product of historical processes.</a:t>
            </a:r>
          </a:p>
          <a:p>
            <a:pPr marL="0"/>
            <a:endParaRPr lang="en-US" sz="2200"/>
          </a:p>
        </p:txBody>
      </p:sp>
      <p:pic>
        <p:nvPicPr>
          <p:cNvPr id="5" name="Picture 2" descr="Bilderesultat for det tenkende mennesket">
            <a:extLst>
              <a:ext uri="{FF2B5EF4-FFF2-40B4-BE49-F238E27FC236}">
                <a16:creationId xmlns:a16="http://schemas.microsoft.com/office/drawing/2014/main" id="{4B5A0EAF-7975-B7E8-6845-3058AEE8F5C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29292"/>
          <a:stretch/>
        </p:blipFill>
        <p:spPr bwMode="auto">
          <a:xfrm>
            <a:off x="7059437" y="1513785"/>
            <a:ext cx="4354852" cy="434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928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2675</Words>
  <Application>Microsoft Macintosh PowerPoint</Application>
  <PresentationFormat>Widescreen</PresentationFormat>
  <Paragraphs>281</Paragraphs>
  <Slides>33</Slides>
  <Notes>10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33</vt:i4>
      </vt:variant>
    </vt:vector>
  </HeadingPairs>
  <TitlesOfParts>
    <vt:vector size="39" baseType="lpstr">
      <vt:lpstr>Arial</vt:lpstr>
      <vt:lpstr>Calibri</vt:lpstr>
      <vt:lpstr>Calibri Light</vt:lpstr>
      <vt:lpstr>Wingdings</vt:lpstr>
      <vt:lpstr>Wingdings 2</vt:lpstr>
      <vt:lpstr>Office-tema</vt:lpstr>
      <vt:lpstr>History of science and changes in the scientific life</vt:lpstr>
      <vt:lpstr>Today</vt:lpstr>
      <vt:lpstr>The history of science</vt:lpstr>
      <vt:lpstr>Readings </vt:lpstr>
      <vt:lpstr>Science, a difficult category </vt:lpstr>
      <vt:lpstr>Science according to STS</vt:lpstr>
      <vt:lpstr>Shapins history of science</vt:lpstr>
      <vt:lpstr>8 points for ‘lowering the tone’</vt:lpstr>
      <vt:lpstr>1</vt:lpstr>
      <vt:lpstr>2</vt:lpstr>
      <vt:lpstr>3</vt:lpstr>
      <vt:lpstr>4</vt:lpstr>
      <vt:lpstr>5</vt:lpstr>
      <vt:lpstr>6</vt:lpstr>
      <vt:lpstr>7</vt:lpstr>
      <vt:lpstr>8</vt:lpstr>
      <vt:lpstr>So what?</vt:lpstr>
      <vt:lpstr>Science as systems of representation</vt:lpstr>
      <vt:lpstr>Science as communication</vt:lpstr>
      <vt:lpstr>The scientific life</vt:lpstr>
      <vt:lpstr>The scientific person in the late middle ages</vt:lpstr>
      <vt:lpstr>Ex. certification</vt:lpstr>
      <vt:lpstr>The scientific person in early modernity</vt:lpstr>
      <vt:lpstr>The PhD</vt:lpstr>
      <vt:lpstr>From renewal to creative and original</vt:lpstr>
      <vt:lpstr>But what did they actually write about?</vt:lpstr>
      <vt:lpstr>Modern science and its people</vt:lpstr>
      <vt:lpstr>The PhD becomes the way in</vt:lpstr>
      <vt:lpstr>Academic life and background? </vt:lpstr>
      <vt:lpstr>What about the present?</vt:lpstr>
      <vt:lpstr>What about the rest of the world?</vt:lpstr>
      <vt:lpstr>Changing values in the scientific life</vt:lpstr>
      <vt:lpstr>Discuss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science and changes in the scientific life</dc:title>
  <dc:creator>Terje Finstad</dc:creator>
  <cp:lastModifiedBy>Terje Finstad</cp:lastModifiedBy>
  <cp:revision>48</cp:revision>
  <dcterms:created xsi:type="dcterms:W3CDTF">2019-09-24T18:25:24Z</dcterms:created>
  <dcterms:modified xsi:type="dcterms:W3CDTF">2025-05-13T06:55:08Z</dcterms:modified>
</cp:coreProperties>
</file>